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Lst>
  <p:notesMasterIdLst>
    <p:notesMasterId r:id="rId116"/>
  </p:notesMasterIdLst>
  <p:handoutMasterIdLst>
    <p:handoutMasterId r:id="rId117"/>
  </p:handoutMasterIdLst>
  <p:sldIdLst>
    <p:sldId id="256" r:id="rId6"/>
    <p:sldId id="429" r:id="rId7"/>
    <p:sldId id="430" r:id="rId8"/>
    <p:sldId id="257" r:id="rId9"/>
    <p:sldId id="264" r:id="rId10"/>
    <p:sldId id="431" r:id="rId11"/>
    <p:sldId id="265" r:id="rId12"/>
    <p:sldId id="266" r:id="rId13"/>
    <p:sldId id="267" r:id="rId14"/>
    <p:sldId id="432" r:id="rId15"/>
    <p:sldId id="268" r:id="rId16"/>
    <p:sldId id="433" r:id="rId17"/>
    <p:sldId id="434" r:id="rId18"/>
    <p:sldId id="269" r:id="rId19"/>
    <p:sldId id="424" r:id="rId20"/>
    <p:sldId id="435" r:id="rId21"/>
    <p:sldId id="436" r:id="rId22"/>
    <p:sldId id="270" r:id="rId23"/>
    <p:sldId id="437" r:id="rId24"/>
    <p:sldId id="271" r:id="rId25"/>
    <p:sldId id="272" r:id="rId26"/>
    <p:sldId id="273" r:id="rId27"/>
    <p:sldId id="274" r:id="rId28"/>
    <p:sldId id="438" r:id="rId29"/>
    <p:sldId id="275" r:id="rId30"/>
    <p:sldId id="276" r:id="rId31"/>
    <p:sldId id="439" r:id="rId32"/>
    <p:sldId id="277" r:id="rId33"/>
    <p:sldId id="278" r:id="rId34"/>
    <p:sldId id="440" r:id="rId35"/>
    <p:sldId id="441" r:id="rId36"/>
    <p:sldId id="442" r:id="rId37"/>
    <p:sldId id="443" r:id="rId38"/>
    <p:sldId id="279" r:id="rId39"/>
    <p:sldId id="425" r:id="rId40"/>
    <p:sldId id="280" r:id="rId41"/>
    <p:sldId id="281" r:id="rId42"/>
    <p:sldId id="282" r:id="rId43"/>
    <p:sldId id="283" r:id="rId44"/>
    <p:sldId id="284" r:id="rId45"/>
    <p:sldId id="426" r:id="rId46"/>
    <p:sldId id="444" r:id="rId47"/>
    <p:sldId id="445" r:id="rId48"/>
    <p:sldId id="446" r:id="rId49"/>
    <p:sldId id="447" r:id="rId50"/>
    <p:sldId id="448" r:id="rId51"/>
    <p:sldId id="449" r:id="rId52"/>
    <p:sldId id="450" r:id="rId53"/>
    <p:sldId id="451" r:id="rId54"/>
    <p:sldId id="285" r:id="rId55"/>
    <p:sldId id="286" r:id="rId56"/>
    <p:sldId id="287" r:id="rId57"/>
    <p:sldId id="288" r:id="rId58"/>
    <p:sldId id="289" r:id="rId59"/>
    <p:sldId id="452" r:id="rId60"/>
    <p:sldId id="290" r:id="rId61"/>
    <p:sldId id="291" r:id="rId62"/>
    <p:sldId id="292" r:id="rId63"/>
    <p:sldId id="293" r:id="rId64"/>
    <p:sldId id="294" r:id="rId65"/>
    <p:sldId id="453" r:id="rId66"/>
    <p:sldId id="454" r:id="rId67"/>
    <p:sldId id="455" r:id="rId68"/>
    <p:sldId id="295" r:id="rId69"/>
    <p:sldId id="296" r:id="rId70"/>
    <p:sldId id="297" r:id="rId71"/>
    <p:sldId id="298" r:id="rId72"/>
    <p:sldId id="456" r:id="rId73"/>
    <p:sldId id="457" r:id="rId74"/>
    <p:sldId id="458" r:id="rId75"/>
    <p:sldId id="459" r:id="rId76"/>
    <p:sldId id="460" r:id="rId77"/>
    <p:sldId id="461" r:id="rId78"/>
    <p:sldId id="299" r:id="rId79"/>
    <p:sldId id="427" r:id="rId80"/>
    <p:sldId id="300" r:id="rId81"/>
    <p:sldId id="462" r:id="rId82"/>
    <p:sldId id="463" r:id="rId83"/>
    <p:sldId id="301" r:id="rId84"/>
    <p:sldId id="464" r:id="rId85"/>
    <p:sldId id="465" r:id="rId86"/>
    <p:sldId id="466" r:id="rId87"/>
    <p:sldId id="467" r:id="rId88"/>
    <p:sldId id="302" r:id="rId89"/>
    <p:sldId id="428" r:id="rId90"/>
    <p:sldId id="303" r:id="rId91"/>
    <p:sldId id="468" r:id="rId92"/>
    <p:sldId id="469" r:id="rId93"/>
    <p:sldId id="470" r:id="rId94"/>
    <p:sldId id="304" r:id="rId95"/>
    <p:sldId id="305" r:id="rId96"/>
    <p:sldId id="306" r:id="rId97"/>
    <p:sldId id="471" r:id="rId98"/>
    <p:sldId id="472" r:id="rId99"/>
    <p:sldId id="473" r:id="rId100"/>
    <p:sldId id="474" r:id="rId101"/>
    <p:sldId id="475" r:id="rId102"/>
    <p:sldId id="476" r:id="rId103"/>
    <p:sldId id="477" r:id="rId104"/>
    <p:sldId id="478" r:id="rId105"/>
    <p:sldId id="479" r:id="rId106"/>
    <p:sldId id="480" r:id="rId107"/>
    <p:sldId id="481" r:id="rId108"/>
    <p:sldId id="482" r:id="rId109"/>
    <p:sldId id="307" r:id="rId110"/>
    <p:sldId id="308" r:id="rId111"/>
    <p:sldId id="309" r:id="rId112"/>
    <p:sldId id="311" r:id="rId113"/>
    <p:sldId id="312" r:id="rId114"/>
    <p:sldId id="313" r:id="rId1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3664" autoAdjust="0"/>
    <p:restoredTop sz="94660"/>
  </p:normalViewPr>
  <p:slideViewPr>
    <p:cSldViewPr>
      <p:cViewPr varScale="1">
        <p:scale>
          <a:sx n="78" d="100"/>
          <a:sy n="78" d="100"/>
        </p:scale>
        <p:origin x="53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handoutMaster" Target="handoutMasters/handoutMaster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viewProps" Target="viewProp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124AA029-9384-48E0-86DE-645B00673F3B}" type="datetimeFigureOut">
              <a:rPr lang="en-US"/>
              <a:pPr>
                <a:defRPr/>
              </a:pPr>
              <a:t>4/13/2016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dirty="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C86EF88-0BCC-4921-B110-AF3C7E6D83EA}" type="slidenum">
              <a:rPr lang="en-US" altLang="en-US"/>
              <a:pPr/>
              <a:t>‹#›</a:t>
            </a:fld>
            <a:endParaRPr lang="en-US" altLang="en-US"/>
          </a:p>
        </p:txBody>
      </p:sp>
    </p:spTree>
    <p:extLst>
      <p:ext uri="{BB962C8B-B14F-4D97-AF65-F5344CB8AC3E}">
        <p14:creationId xmlns:p14="http://schemas.microsoft.com/office/powerpoint/2010/main" val="4194513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0A33D57-B692-4D71-8BC2-B751A08D715F}" type="datetimeFigureOut">
              <a:rPr lang="en-US"/>
              <a:pPr>
                <a:defRPr/>
              </a:pPr>
              <a:t>4/13/2016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95F268F-5F17-431E-8823-D1AF24795460}" type="slidenum">
              <a:rPr lang="en-US" altLang="en-US"/>
              <a:pPr/>
              <a:t>‹#›</a:t>
            </a:fld>
            <a:endParaRPr lang="en-US" altLang="en-US"/>
          </a:p>
        </p:txBody>
      </p:sp>
    </p:spTree>
    <p:extLst>
      <p:ext uri="{BB962C8B-B14F-4D97-AF65-F5344CB8AC3E}">
        <p14:creationId xmlns:p14="http://schemas.microsoft.com/office/powerpoint/2010/main" val="8940093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102F995D-71DE-4CE0-90D7-E63F1C458EA0}" type="datetime1">
              <a:rPr lang="en-US"/>
              <a:pPr>
                <a:defRPr/>
              </a:pPr>
              <a:t>4/13/2016</a:t>
            </a:fld>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4769BFE6-9507-43FE-B2D6-56475624B476}"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smtClean="0">
                <a:solidFill>
                  <a:schemeClr val="accent1">
                    <a:tint val="20000"/>
                  </a:schemeClr>
                </a:solidFill>
              </a:defRPr>
            </a:lvl1pPr>
            <a:extLst/>
          </a:lstStyle>
          <a:p>
            <a:pPr>
              <a:defRPr/>
            </a:pPr>
            <a:r>
              <a:rPr lang="en-US"/>
              <a:t>©1992-2014 by Pearson Education, Inc. All Rights Reserved.</a:t>
            </a:r>
            <a:endParaRPr lang="en-US" dirty="0"/>
          </a:p>
        </p:txBody>
      </p:sp>
    </p:spTree>
    <p:extLst>
      <p:ext uri="{BB962C8B-B14F-4D97-AF65-F5344CB8AC3E}">
        <p14:creationId xmlns:p14="http://schemas.microsoft.com/office/powerpoint/2010/main" val="2675601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A5CE15F7-C568-46E7-9EE1-277CFC4A3400}" type="datetime1">
              <a:rPr lang="en-US"/>
              <a:pPr>
                <a:defRPr/>
              </a:pPr>
              <a:t>4/13/2016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B1C2F505-9ACE-46FD-88CF-5663ADA51BF7}" type="slidenum">
              <a:rPr lang="en-US" altLang="en-US"/>
              <a:pPr/>
              <a:t>‹#›</a:t>
            </a:fld>
            <a:endParaRPr lang="en-US" altLang="en-US"/>
          </a:p>
        </p:txBody>
      </p:sp>
    </p:spTree>
    <p:extLst>
      <p:ext uri="{BB962C8B-B14F-4D97-AF65-F5344CB8AC3E}">
        <p14:creationId xmlns:p14="http://schemas.microsoft.com/office/powerpoint/2010/main" val="3173002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4AA72AE-7660-46DB-BCAD-9E9E7E9B7C98}" type="datetime1">
              <a:rPr lang="en-US"/>
              <a:pPr>
                <a:defRPr/>
              </a:pPr>
              <a:t>4/13/2016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41A8D3D8-4934-4F6F-BD16-BF039208C67B}" type="slidenum">
              <a:rPr lang="en-US" altLang="en-US"/>
              <a:pPr/>
              <a:t>‹#›</a:t>
            </a:fld>
            <a:endParaRPr lang="en-US" altLang="en-US"/>
          </a:p>
        </p:txBody>
      </p:sp>
    </p:spTree>
    <p:extLst>
      <p:ext uri="{BB962C8B-B14F-4D97-AF65-F5344CB8AC3E}">
        <p14:creationId xmlns:p14="http://schemas.microsoft.com/office/powerpoint/2010/main" val="2833406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effectLst/>
              </a:defRPr>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lvl1pPr>
              <a:spcAft>
                <a:spcPts val="400"/>
              </a:spcAft>
              <a:defRPr>
                <a:latin typeface="Calibri" panose="020F0502020204030204" pitchFamily="34" charset="0"/>
              </a:defRPr>
            </a:lvl1pPr>
            <a:lvl2pPr>
              <a:spcAft>
                <a:spcPts val="400"/>
              </a:spcAft>
              <a:defRPr>
                <a:latin typeface="Calibri" panose="020F0502020204030204" pitchFamily="34" charset="0"/>
              </a:defRPr>
            </a:lvl2pPr>
            <a:lvl3pPr>
              <a:spcAft>
                <a:spcPts val="400"/>
              </a:spcAft>
              <a:defRPr>
                <a:latin typeface="Calibri" panose="020F0502020204030204" pitchFamily="34" charset="0"/>
              </a:defRPr>
            </a:lvl3pPr>
            <a:lvl4pPr>
              <a:spcAft>
                <a:spcPts val="400"/>
              </a:spcAft>
              <a:defRPr>
                <a:latin typeface="Calibri" panose="020F0502020204030204" pitchFamily="34" charset="0"/>
              </a:defRPr>
            </a:lvl4pPr>
            <a:lvl5pPr>
              <a:spcAft>
                <a:spcPts val="400"/>
              </a:spcAft>
              <a:defRPr>
                <a:latin typeface="Calibri" panose="020F05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BD1E3CF7-83E0-4D1B-A295-A3F42229F814}" type="datetime1">
              <a:rPr lang="en-US"/>
              <a:pPr>
                <a:defRPr/>
              </a:pPr>
              <a:t>4/13/2016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82602B83-5896-4037-AE7D-022EC1C74330}" type="slidenum">
              <a:rPr lang="en-US" altLang="en-US"/>
              <a:pPr/>
              <a:t>‹#›</a:t>
            </a:fld>
            <a:endParaRPr lang="en-US" altLang="en-US"/>
          </a:p>
        </p:txBody>
      </p:sp>
    </p:spTree>
    <p:extLst>
      <p:ext uri="{BB962C8B-B14F-4D97-AF65-F5344CB8AC3E}">
        <p14:creationId xmlns:p14="http://schemas.microsoft.com/office/powerpoint/2010/main" val="93544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2567E21D-B3A1-4F53-AB35-F28297BAC70B}" type="datetime1">
              <a:rPr lang="en-US"/>
              <a:pPr>
                <a:defRPr/>
              </a:pPr>
              <a:t>4/13/2016</a:t>
            </a:fld>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smtClean="0"/>
            </a:lvl1pPr>
            <a:extLst/>
          </a:lstStyle>
          <a:p>
            <a:pPr>
              <a:defRPr/>
            </a:pPr>
            <a:r>
              <a:rPr lang="en-US"/>
              <a:t>©1992-2014 by Pearson Education, Inc. All Rights Reserved.</a:t>
            </a:r>
            <a:endParaRPr lang="en-US" dirty="0"/>
          </a:p>
        </p:txBody>
      </p:sp>
      <p:sp>
        <p:nvSpPr>
          <p:cNvPr id="9" name="Slide Number Placeholder 5"/>
          <p:cNvSpPr>
            <a:spLocks noGrp="1"/>
          </p:cNvSpPr>
          <p:nvPr>
            <p:ph type="sldNum" sz="quarter" idx="12"/>
          </p:nvPr>
        </p:nvSpPr>
        <p:spPr/>
        <p:txBody>
          <a:bodyPr/>
          <a:lstStyle>
            <a:lvl1pPr>
              <a:defRPr/>
            </a:lvl1pPr>
          </a:lstStyle>
          <a:p>
            <a:fld id="{F9FB22B9-48A7-43F2-B935-F0DA9CD0ADB9}" type="slidenum">
              <a:rPr lang="en-US" altLang="en-US"/>
              <a:pPr/>
              <a:t>‹#›</a:t>
            </a:fld>
            <a:endParaRPr lang="en-US" altLang="en-US"/>
          </a:p>
        </p:txBody>
      </p:sp>
    </p:spTree>
    <p:extLst>
      <p:ext uri="{BB962C8B-B14F-4D97-AF65-F5344CB8AC3E}">
        <p14:creationId xmlns:p14="http://schemas.microsoft.com/office/powerpoint/2010/main" val="2178538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0019EA14-F06E-4BFA-AC35-E072C0824B60}" type="datetime1">
              <a:rPr lang="en-US"/>
              <a:pPr>
                <a:defRPr/>
              </a:pPr>
              <a:t>4/13/2016</a:t>
            </a:fld>
            <a:endParaRPr lang="en-US" dirty="0"/>
          </a:p>
        </p:txBody>
      </p:sp>
      <p:sp>
        <p:nvSpPr>
          <p:cNvPr id="7" name="Footer Placeholder 4"/>
          <p:cNvSpPr>
            <a:spLocks noGrp="1"/>
          </p:cNvSpPr>
          <p:nvPr>
            <p:ph type="ftr" sz="quarter" idx="11"/>
          </p:nvPr>
        </p:nvSpPr>
        <p:spPr/>
        <p:txBody>
          <a:bodyPr/>
          <a:lstStyle>
            <a:lvl1pPr>
              <a:defRPr smtClean="0"/>
            </a:lvl1pPr>
            <a:extLst/>
          </a:lstStyle>
          <a:p>
            <a:pPr>
              <a:defRPr/>
            </a:pPr>
            <a:r>
              <a:rPr lang="en-US"/>
              <a:t>©1992-2014 by Pearson Education, Inc. All Rights Reserved.</a:t>
            </a:r>
            <a:endParaRPr lang="en-US" dirty="0"/>
          </a:p>
        </p:txBody>
      </p:sp>
      <p:sp>
        <p:nvSpPr>
          <p:cNvPr id="8" name="Slide Number Placeholder 5"/>
          <p:cNvSpPr>
            <a:spLocks noGrp="1"/>
          </p:cNvSpPr>
          <p:nvPr>
            <p:ph type="sldNum" sz="quarter" idx="12"/>
          </p:nvPr>
        </p:nvSpPr>
        <p:spPr/>
        <p:txBody>
          <a:bodyPr/>
          <a:lstStyle>
            <a:lvl1pPr>
              <a:defRPr/>
            </a:lvl1pPr>
          </a:lstStyle>
          <a:p>
            <a:fld id="{C63ADD08-B6B4-4D80-8A26-3E5711ACB15E}" type="slidenum">
              <a:rPr lang="en-US" altLang="en-US"/>
              <a:pPr/>
              <a:t>‹#›</a:t>
            </a:fld>
            <a:endParaRPr lang="en-US" altLang="en-US"/>
          </a:p>
        </p:txBody>
      </p:sp>
    </p:spTree>
    <p:extLst>
      <p:ext uri="{BB962C8B-B14F-4D97-AF65-F5344CB8AC3E}">
        <p14:creationId xmlns:p14="http://schemas.microsoft.com/office/powerpoint/2010/main" val="27769041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67D632E6-6EEA-434D-B091-21D408AD1ECA}" type="datetime1">
              <a:rPr lang="en-US"/>
              <a:pPr>
                <a:defRPr/>
              </a:pPr>
              <a:t>4/13/2016</a:t>
            </a:fld>
            <a:endParaRPr lang="en-US" dirty="0"/>
          </a:p>
        </p:txBody>
      </p:sp>
      <p:sp>
        <p:nvSpPr>
          <p:cNvPr id="6" name="Footer Placeholder 5"/>
          <p:cNvSpPr>
            <a:spLocks noGrp="1"/>
          </p:cNvSpPr>
          <p:nvPr>
            <p:ph type="ftr" sz="quarter" idx="11"/>
          </p:nvPr>
        </p:nvSpPr>
        <p:spPr/>
        <p:txBody>
          <a:bodyPr/>
          <a:lstStyle>
            <a:lvl1pPr>
              <a:defRPr smtClean="0"/>
            </a:lvl1pPr>
            <a:extLst/>
          </a:lstStyle>
          <a:p>
            <a:pPr>
              <a:defRPr/>
            </a:pPr>
            <a:r>
              <a:rPr lang="en-US"/>
              <a:t>©1992-2014 by Pearson Education, Inc. All Rights Reserved.</a:t>
            </a:r>
            <a:endParaRPr lang="en-US" dirty="0"/>
          </a:p>
        </p:txBody>
      </p:sp>
      <p:sp>
        <p:nvSpPr>
          <p:cNvPr id="7" name="Slide Number Placeholder 6"/>
          <p:cNvSpPr>
            <a:spLocks noGrp="1"/>
          </p:cNvSpPr>
          <p:nvPr>
            <p:ph type="sldNum" sz="quarter" idx="12"/>
          </p:nvPr>
        </p:nvSpPr>
        <p:spPr/>
        <p:txBody>
          <a:bodyPr/>
          <a:lstStyle>
            <a:lvl1pPr>
              <a:defRPr/>
            </a:lvl1pPr>
          </a:lstStyle>
          <a:p>
            <a:fld id="{797A9F48-03FB-4D16-8895-F794A1E2E86E}" type="slidenum">
              <a:rPr lang="en-US" altLang="en-US"/>
              <a:pPr/>
              <a:t>‹#›</a:t>
            </a:fld>
            <a:endParaRPr lang="en-US" altLang="en-US"/>
          </a:p>
        </p:txBody>
      </p:sp>
    </p:spTree>
    <p:extLst>
      <p:ext uri="{BB962C8B-B14F-4D97-AF65-F5344CB8AC3E}">
        <p14:creationId xmlns:p14="http://schemas.microsoft.com/office/powerpoint/2010/main" val="401683031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FDEAECA3-5EFA-444B-8E7C-E58C7DE9640E}" type="datetime1">
              <a:rPr lang="en-US"/>
              <a:pPr>
                <a:defRPr/>
              </a:pPr>
              <a:t>4/13/2016</a:t>
            </a:fld>
            <a:endParaRPr lang="en-US" dirty="0"/>
          </a:p>
        </p:txBody>
      </p:sp>
      <p:sp>
        <p:nvSpPr>
          <p:cNvPr id="8" name="Footer Placeholder 7"/>
          <p:cNvSpPr>
            <a:spLocks noGrp="1"/>
          </p:cNvSpPr>
          <p:nvPr>
            <p:ph type="ftr" sz="quarter" idx="11"/>
          </p:nvPr>
        </p:nvSpPr>
        <p:spPr/>
        <p:txBody>
          <a:bodyPr/>
          <a:lstStyle>
            <a:lvl1pPr>
              <a:defRPr smtClean="0"/>
            </a:lvl1pPr>
            <a:extLst/>
          </a:lstStyle>
          <a:p>
            <a:pPr>
              <a:defRPr/>
            </a:pPr>
            <a:r>
              <a:rPr lang="en-US"/>
              <a:t>©1992-2014 by Pearson Education, Inc. All Rights Reserved.</a:t>
            </a:r>
            <a:endParaRPr lang="en-US" dirty="0"/>
          </a:p>
        </p:txBody>
      </p:sp>
      <p:sp>
        <p:nvSpPr>
          <p:cNvPr id="9" name="Slide Number Placeholder 8"/>
          <p:cNvSpPr>
            <a:spLocks noGrp="1"/>
          </p:cNvSpPr>
          <p:nvPr>
            <p:ph type="sldNum" sz="quarter" idx="12"/>
          </p:nvPr>
        </p:nvSpPr>
        <p:spPr/>
        <p:txBody>
          <a:bodyPr/>
          <a:lstStyle>
            <a:lvl1pPr>
              <a:defRPr/>
            </a:lvl1pPr>
          </a:lstStyle>
          <a:p>
            <a:fld id="{27C518BE-F6C5-46CE-AD00-3C92FB1E391E}" type="slidenum">
              <a:rPr lang="en-US" altLang="en-US"/>
              <a:pPr/>
              <a:t>‹#›</a:t>
            </a:fld>
            <a:endParaRPr lang="en-US" altLang="en-US"/>
          </a:p>
        </p:txBody>
      </p:sp>
    </p:spTree>
    <p:extLst>
      <p:ext uri="{BB962C8B-B14F-4D97-AF65-F5344CB8AC3E}">
        <p14:creationId xmlns:p14="http://schemas.microsoft.com/office/powerpoint/2010/main" val="19572807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5B04A05D-7161-4287-80A8-4F428401AE30}" type="datetime1">
              <a:rPr lang="en-US"/>
              <a:pPr>
                <a:defRPr/>
              </a:pPr>
              <a:t>4/13/2016</a:t>
            </a:fld>
            <a:endParaRPr lang="en-US" dirty="0"/>
          </a:p>
        </p:txBody>
      </p:sp>
      <p:sp>
        <p:nvSpPr>
          <p:cNvPr id="4" name="Footer Placeholder 3"/>
          <p:cNvSpPr>
            <a:spLocks noGrp="1"/>
          </p:cNvSpPr>
          <p:nvPr>
            <p:ph type="ftr" sz="quarter" idx="11"/>
          </p:nvPr>
        </p:nvSpPr>
        <p:spPr/>
        <p:txBody>
          <a:bodyPr/>
          <a:lstStyle>
            <a:lvl1pPr>
              <a:defRPr smtClean="0"/>
            </a:lvl1pPr>
            <a:extLst/>
          </a:lstStyle>
          <a:p>
            <a:pPr>
              <a:defRPr/>
            </a:pPr>
            <a:r>
              <a:rPr lang="en-US"/>
              <a:t>©1992-2014 by Pearson Education, Inc. All Rights Reserved.</a:t>
            </a:r>
            <a:endParaRPr lang="en-US" dirty="0"/>
          </a:p>
        </p:txBody>
      </p:sp>
      <p:sp>
        <p:nvSpPr>
          <p:cNvPr id="5" name="Slide Number Placeholder 4"/>
          <p:cNvSpPr>
            <a:spLocks noGrp="1"/>
          </p:cNvSpPr>
          <p:nvPr>
            <p:ph type="sldNum" sz="quarter" idx="12"/>
          </p:nvPr>
        </p:nvSpPr>
        <p:spPr/>
        <p:txBody>
          <a:bodyPr/>
          <a:lstStyle>
            <a:lvl1pPr>
              <a:defRPr/>
            </a:lvl1pPr>
          </a:lstStyle>
          <a:p>
            <a:fld id="{56AC7928-2263-4561-BD05-F89FDAE0D9C5}" type="slidenum">
              <a:rPr lang="en-US" altLang="en-US"/>
              <a:pPr/>
              <a:t>‹#›</a:t>
            </a:fld>
            <a:endParaRPr lang="en-US" altLang="en-US"/>
          </a:p>
        </p:txBody>
      </p:sp>
    </p:spTree>
    <p:extLst>
      <p:ext uri="{BB962C8B-B14F-4D97-AF65-F5344CB8AC3E}">
        <p14:creationId xmlns:p14="http://schemas.microsoft.com/office/powerpoint/2010/main" val="366179368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525528B5-8BE5-4CF3-AFCA-E3CFCEB412FD}" type="datetime1">
              <a:rPr lang="en-US"/>
              <a:pPr>
                <a:defRPr/>
              </a:pPr>
              <a:t>4/13/2016</a:t>
            </a:fld>
            <a:endParaRPr lang="en-US" dirty="0"/>
          </a:p>
        </p:txBody>
      </p:sp>
      <p:sp>
        <p:nvSpPr>
          <p:cNvPr id="3" name="Footer Placeholder 21"/>
          <p:cNvSpPr>
            <a:spLocks noGrp="1"/>
          </p:cNvSpPr>
          <p:nvPr>
            <p:ph type="ftr" sz="quarter" idx="11"/>
          </p:nvPr>
        </p:nvSpPr>
        <p:spPr/>
        <p:txBody>
          <a:bodyPr/>
          <a:lstStyle>
            <a:lvl1pPr>
              <a:defRPr/>
            </a:lvl1pPr>
          </a:lstStyle>
          <a:p>
            <a:pPr>
              <a:defRPr/>
            </a:pPr>
            <a:r>
              <a:rPr lang="en-US"/>
              <a:t>©1992-2014 by Pearson Education, Inc. All Rights Reserved.</a:t>
            </a:r>
            <a:endParaRPr lang="en-US" dirty="0"/>
          </a:p>
        </p:txBody>
      </p:sp>
      <p:sp>
        <p:nvSpPr>
          <p:cNvPr id="4" name="Slide Number Placeholder 17"/>
          <p:cNvSpPr>
            <a:spLocks noGrp="1"/>
          </p:cNvSpPr>
          <p:nvPr>
            <p:ph type="sldNum" sz="quarter" idx="12"/>
          </p:nvPr>
        </p:nvSpPr>
        <p:spPr/>
        <p:txBody>
          <a:bodyPr/>
          <a:lstStyle>
            <a:lvl1pPr>
              <a:defRPr/>
            </a:lvl1pPr>
          </a:lstStyle>
          <a:p>
            <a:fld id="{9B31ADAF-B83F-45E2-83C0-205D8AABB9C2}" type="slidenum">
              <a:rPr lang="en-US" altLang="en-US"/>
              <a:pPr/>
              <a:t>‹#›</a:t>
            </a:fld>
            <a:endParaRPr lang="en-US" altLang="en-US"/>
          </a:p>
        </p:txBody>
      </p:sp>
    </p:spTree>
    <p:extLst>
      <p:ext uri="{BB962C8B-B14F-4D97-AF65-F5344CB8AC3E}">
        <p14:creationId xmlns:p14="http://schemas.microsoft.com/office/powerpoint/2010/main" val="607647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spcBef>
                <a:spcPts val="0"/>
              </a:spcBef>
              <a:spcAft>
                <a:spcPts val="400"/>
              </a:spcAft>
              <a:defRPr sz="3200">
                <a:latin typeface="Calibri" panose="020F0502020204030204" pitchFamily="34" charset="0"/>
              </a:defRPr>
            </a:lvl1pPr>
            <a:lvl2pPr>
              <a:spcBef>
                <a:spcPts val="0"/>
              </a:spcBef>
              <a:spcAft>
                <a:spcPts val="400"/>
              </a:spcAft>
              <a:defRPr sz="2800">
                <a:latin typeface="Calibri" panose="020F0502020204030204" pitchFamily="34" charset="0"/>
              </a:defRPr>
            </a:lvl2pPr>
            <a:lvl3pPr>
              <a:spcBef>
                <a:spcPts val="0"/>
              </a:spcBef>
              <a:spcAft>
                <a:spcPts val="400"/>
              </a:spcAft>
              <a:defRPr sz="2400">
                <a:latin typeface="Calibri" panose="020F0502020204030204" pitchFamily="34" charset="0"/>
              </a:defRPr>
            </a:lvl3pPr>
            <a:lvl4pPr>
              <a:spcBef>
                <a:spcPts val="0"/>
              </a:spcBef>
              <a:spcAft>
                <a:spcPts val="400"/>
              </a:spcAft>
              <a:defRPr sz="2000">
                <a:latin typeface="Calibri" panose="020F0502020204030204" pitchFamily="34" charset="0"/>
              </a:defRPr>
            </a:lvl4pPr>
            <a:lvl5pPr>
              <a:spcBef>
                <a:spcPts val="0"/>
              </a:spcBef>
              <a:spcAft>
                <a:spcPts val="400"/>
              </a:spcAft>
              <a:defRPr sz="2000">
                <a:latin typeface="Calibri" panose="020F0502020204030204" pitchFamily="34" charset="0"/>
              </a:defRPr>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BC10930A-086A-4B7D-A677-F532E741040F}" type="datetime1">
              <a:rPr lang="en-US"/>
              <a:pPr>
                <a:defRPr/>
              </a:pPr>
              <a:t>4/13/2016</a:t>
            </a:fld>
            <a:endParaRPr lang="en-US" dirty="0"/>
          </a:p>
        </p:txBody>
      </p:sp>
      <p:sp>
        <p:nvSpPr>
          <p:cNvPr id="6" name="Footer Placeholder 5"/>
          <p:cNvSpPr>
            <a:spLocks noGrp="1"/>
          </p:cNvSpPr>
          <p:nvPr>
            <p:ph type="ftr" sz="quarter" idx="11"/>
          </p:nvPr>
        </p:nvSpPr>
        <p:spPr/>
        <p:txBody>
          <a:bodyPr/>
          <a:lstStyle>
            <a:lvl1pPr>
              <a:defRPr smtClean="0"/>
            </a:lvl1pPr>
            <a:extLst/>
          </a:lstStyle>
          <a:p>
            <a:pPr>
              <a:defRPr/>
            </a:pPr>
            <a:r>
              <a:rPr lang="en-US"/>
              <a:t>©1992-2014 by Pearson Education, Inc. All Rights Reserved.</a:t>
            </a:r>
            <a:endParaRPr lang="en-US" dirty="0"/>
          </a:p>
        </p:txBody>
      </p:sp>
      <p:sp>
        <p:nvSpPr>
          <p:cNvPr id="7" name="Slide Number Placeholder 6"/>
          <p:cNvSpPr>
            <a:spLocks noGrp="1"/>
          </p:cNvSpPr>
          <p:nvPr>
            <p:ph type="sldNum" sz="quarter" idx="12"/>
          </p:nvPr>
        </p:nvSpPr>
        <p:spPr/>
        <p:txBody>
          <a:bodyPr/>
          <a:lstStyle>
            <a:lvl1pPr>
              <a:defRPr/>
            </a:lvl1pPr>
          </a:lstStyle>
          <a:p>
            <a:fld id="{C08083EC-92BE-4A1B-A02B-2225B41D4032}" type="slidenum">
              <a:rPr lang="en-US" altLang="en-US"/>
              <a:pPr/>
              <a:t>‹#›</a:t>
            </a:fld>
            <a:endParaRPr lang="en-US" altLang="en-US"/>
          </a:p>
        </p:txBody>
      </p:sp>
    </p:spTree>
    <p:extLst>
      <p:ext uri="{BB962C8B-B14F-4D97-AF65-F5344CB8AC3E}">
        <p14:creationId xmlns:p14="http://schemas.microsoft.com/office/powerpoint/2010/main" val="345950399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A83181E2-0B9F-4296-8662-3C6F01D2E8EA}" type="datetime1">
              <a:rPr lang="en-US"/>
              <a:pPr>
                <a:defRPr/>
              </a:pPr>
              <a:t>4/13/2016</a:t>
            </a:fld>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smtClean="0">
                <a:solidFill>
                  <a:schemeClr val="tx1"/>
                </a:solidFill>
              </a:defRPr>
            </a:lvl1pPr>
            <a:extLst/>
          </a:lstStyle>
          <a:p>
            <a:pPr>
              <a:defRPr/>
            </a:pPr>
            <a:r>
              <a:rPr lang="en-US"/>
              <a:t>©1992-2014 by Pearson Education, Inc. All Rights Reserved.</a:t>
            </a:r>
            <a:endParaRPr lang="en-US" dirty="0"/>
          </a:p>
        </p:txBody>
      </p:sp>
      <p:sp>
        <p:nvSpPr>
          <p:cNvPr id="13" name="Slide Number Placeholder 6"/>
          <p:cNvSpPr>
            <a:spLocks noGrp="1"/>
          </p:cNvSpPr>
          <p:nvPr>
            <p:ph type="sldNum" sz="quarter" idx="12"/>
          </p:nvPr>
        </p:nvSpPr>
        <p:spPr/>
        <p:txBody>
          <a:bodyPr/>
          <a:lstStyle>
            <a:lvl1pPr>
              <a:defRPr/>
            </a:lvl1pPr>
          </a:lstStyle>
          <a:p>
            <a:fld id="{9F3754AE-85F0-40E0-93DB-5F4C2F5DF3B5}" type="slidenum">
              <a:rPr lang="en-US" altLang="en-US"/>
              <a:pPr/>
              <a:t>‹#›</a:t>
            </a:fld>
            <a:endParaRPr lang="en-US" altLang="en-US"/>
          </a:p>
        </p:txBody>
      </p:sp>
    </p:spTree>
    <p:extLst>
      <p:ext uri="{BB962C8B-B14F-4D97-AF65-F5344CB8AC3E}">
        <p14:creationId xmlns:p14="http://schemas.microsoft.com/office/powerpoint/2010/main" val="40232943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F88BC234-DDD6-4133-88D7-ADD0C9439D13}" type="datetime1">
              <a:rPr lang="en-US"/>
              <a:pPr>
                <a:defRPr/>
              </a:pPr>
              <a:t>4/13/2016</a:t>
            </a:fld>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smtClean="0">
                <a:solidFill>
                  <a:schemeClr val="tx1"/>
                </a:solidFill>
                <a:latin typeface="+mn-lt"/>
                <a:cs typeface="+mn-cs"/>
              </a:defRPr>
            </a:lvl1pPr>
            <a:extLst/>
          </a:lstStyle>
          <a:p>
            <a:pPr>
              <a:defRPr/>
            </a:pPr>
            <a:r>
              <a:rPr lang="en-US"/>
              <a:t>©1992-2014 by Pearson Education, Inc. All Rights Reserved.</a:t>
            </a:r>
            <a:endParaRPr lang="en-US" dirty="0"/>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85EF140A-281F-4A12-A16B-70C1D338540C}"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42" r:id="rId7"/>
    <p:sldLayoutId id="2147483752" r:id="rId8"/>
    <p:sldLayoutId id="2147483753" r:id="rId9"/>
    <p:sldLayoutId id="2147483743" r:id="rId10"/>
    <p:sldLayoutId id="2147483744" r:id="rId11"/>
    <p:sldLayoutId id="214748374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smtClean="0">
                <a:solidFill>
                  <a:srgbClr val="3380E6"/>
                </a:solidFill>
                <a:latin typeface="Goudy Sans Medium"/>
              </a:rPr>
              <a:t>Chapter 14</a:t>
            </a:r>
            <a:br>
              <a:rPr lang="en-US" dirty="0" smtClean="0">
                <a:solidFill>
                  <a:srgbClr val="3380E6"/>
                </a:solidFill>
                <a:latin typeface="Goudy Sans Medium"/>
              </a:rPr>
            </a:br>
            <a:r>
              <a:rPr lang="en-US" dirty="0" smtClean="0">
                <a:solidFill>
                  <a:srgbClr val="3380E6"/>
                </a:solidFill>
                <a:latin typeface="Goudy Sans Medium"/>
              </a:rPr>
              <a:t>File Processing</a:t>
            </a:r>
          </a:p>
        </p:txBody>
      </p:sp>
      <p:sp>
        <p:nvSpPr>
          <p:cNvPr id="10243" name="Subtitle 3"/>
          <p:cNvSpPr>
            <a:spLocks noGrp="1"/>
          </p:cNvSpPr>
          <p:nvPr>
            <p:ph type="subTitle" idx="1"/>
          </p:nvPr>
        </p:nvSpPr>
        <p:spPr>
          <a:xfrm>
            <a:off x="685800" y="3611563"/>
            <a:ext cx="7772400" cy="1200150"/>
          </a:xfrm>
        </p:spPr>
        <p:txBody>
          <a:bodyPr/>
          <a:lstStyle/>
          <a:p>
            <a:pPr marR="0" eaLnBrk="1" hangingPunct="1"/>
            <a:r>
              <a:rPr lang="en-US" altLang="en-US" smtClean="0"/>
              <a:t>C++ How to Program, 9/e</a:t>
            </a:r>
          </a:p>
        </p:txBody>
      </p:sp>
      <p:sp>
        <p:nvSpPr>
          <p:cNvPr id="5" name="Footer Placeholder 4"/>
          <p:cNvSpPr>
            <a:spLocks noGrp="1"/>
          </p:cNvSpPr>
          <p:nvPr>
            <p:ph type="ftr" sz="quarter" idx="12"/>
          </p:nvPr>
        </p:nvSpPr>
        <p:spPr/>
        <p:txBody>
          <a:bodyPr/>
          <a:lstStyle/>
          <a:p>
            <a:pPr>
              <a:defRPr/>
            </a:pPr>
            <a:r>
              <a:rPr lang="en-US"/>
              <a:t>©1992-2014 by Pearson Education, Inc. All Rights Reserved.</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cpphtp9_14_Files_Page_05"/>
          <p:cNvPicPr>
            <a:picLocks noGrp="1" noChangeAspect="1"/>
          </p:cNvPicPr>
          <p:nvPr isPhoto="1"/>
        </p:nvPicPr>
        <p:blipFill rotWithShape="1">
          <a:blip r:embed="rId2">
            <a:extLst>
              <a:ext uri="{28A0092B-C50C-407E-A947-70E740481C1C}">
                <a14:useLocalDpi xmlns:a14="http://schemas.microsoft.com/office/drawing/2010/main" val="0"/>
              </a:ext>
            </a:extLst>
          </a:blip>
          <a:srcRect l="13333" t="8836" r="17500" b="25279"/>
          <a:stretch/>
        </p:blipFill>
        <p:spPr bwMode="auto">
          <a:xfrm>
            <a:off x="533400" y="838200"/>
            <a:ext cx="79057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cpphtp9_14_Files_Page_5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cpphtp9_14_Files_Page_5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descr="cpphtp9_14_Files_Page_5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 descr="cpphtp9_14_Files_Page_5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cpphtp9_14_Files_Page_5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14.10  Case Study: </a:t>
            </a:r>
            <a:br>
              <a:rPr lang="en-US" smtClean="0"/>
            </a:br>
            <a:r>
              <a:rPr lang="en-US"/>
              <a:t>	</a:t>
            </a:r>
            <a:r>
              <a:rPr lang="en-US" smtClean="0"/>
              <a:t>   A Transaction-Processing Program</a:t>
            </a:r>
            <a:endParaRPr lang="en-US" dirty="0" smtClean="0"/>
          </a:p>
        </p:txBody>
      </p:sp>
      <p:sp>
        <p:nvSpPr>
          <p:cNvPr id="116739" name="Text Placeholder 2"/>
          <p:cNvSpPr>
            <a:spLocks noGrp="1"/>
          </p:cNvSpPr>
          <p:nvPr>
            <p:ph type="body" idx="1"/>
          </p:nvPr>
        </p:nvSpPr>
        <p:spPr>
          <a:xfrm>
            <a:off x="457200" y="1597391"/>
            <a:ext cx="8229600" cy="4525962"/>
          </a:xfrm>
        </p:spPr>
        <p:txBody>
          <a:bodyPr>
            <a:normAutofit fontScale="70000" lnSpcReduction="20000"/>
          </a:bodyPr>
          <a:lstStyle/>
          <a:p>
            <a:pPr>
              <a:lnSpc>
                <a:spcPct val="120000"/>
              </a:lnSpc>
            </a:pPr>
            <a:r>
              <a:rPr lang="en-US" altLang="en-US" smtClean="0"/>
              <a:t>The program has five options (Option 5 is for terminating the program).</a:t>
            </a:r>
          </a:p>
          <a:p>
            <a:pPr>
              <a:lnSpc>
                <a:spcPct val="120000"/>
              </a:lnSpc>
            </a:pPr>
            <a:r>
              <a:rPr lang="en-US" altLang="en-US" smtClean="0"/>
              <a:t>Option 1 calls function createTextFile to store a format-ted list of all the account information in a text file called print.txt that may be printed.</a:t>
            </a:r>
          </a:p>
          <a:p>
            <a:pPr>
              <a:lnSpc>
                <a:spcPct val="120000"/>
              </a:lnSpc>
            </a:pPr>
            <a:r>
              <a:rPr lang="en-US" altLang="en-US" smtClean="0"/>
              <a:t>Function createTextFile (lines 80–116) takes an fstream object as an argument to be used to input data from the credit.dat file.</a:t>
            </a:r>
          </a:p>
          <a:p>
            <a:pPr>
              <a:lnSpc>
                <a:spcPct val="120000"/>
              </a:lnSpc>
            </a:pPr>
            <a:r>
              <a:rPr lang="en-US" altLang="en-US" smtClean="0"/>
              <a:t>Function createTextFile invokes istream member function read (lines 102–103) and uses the sequential-file-access techniques of Fig. 14.13 to input data from credit.dat.</a:t>
            </a:r>
          </a:p>
          <a:p>
            <a:pPr>
              <a:lnSpc>
                <a:spcPct val="120000"/>
              </a:lnSpc>
            </a:pPr>
            <a:r>
              <a:rPr lang="en-US" altLang="en-US" smtClean="0"/>
              <a:t>Function outputLine, discussed in Section 14.9, is used to output the data to file print.txt.</a:t>
            </a:r>
          </a:p>
          <a:p>
            <a:pPr>
              <a:lnSpc>
                <a:spcPct val="120000"/>
              </a:lnSpc>
            </a:pPr>
            <a:r>
              <a:rPr lang="en-US" altLang="en-US" smtClean="0"/>
              <a:t>Note that function createTextFile uses istream member function seekg (line 98) to ensure that the file-position pointer is at the beginning of the file.</a:t>
            </a:r>
          </a:p>
        </p:txBody>
      </p:sp>
      <p:sp>
        <p:nvSpPr>
          <p:cNvPr id="11776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14.10  Case Study: </a:t>
            </a:r>
            <a:br>
              <a:rPr lang="en-US" smtClean="0"/>
            </a:br>
            <a:r>
              <a:rPr lang="en-US"/>
              <a:t>	</a:t>
            </a:r>
            <a:r>
              <a:rPr lang="en-US" smtClean="0"/>
              <a:t>   A Transaction Processing Program</a:t>
            </a:r>
            <a:endParaRPr lang="en-US" dirty="0" smtClean="0"/>
          </a:p>
        </p:txBody>
      </p:sp>
      <p:sp>
        <p:nvSpPr>
          <p:cNvPr id="117763" name="Text Placeholder 2"/>
          <p:cNvSpPr>
            <a:spLocks noGrp="1"/>
          </p:cNvSpPr>
          <p:nvPr>
            <p:ph type="body" idx="1"/>
          </p:nvPr>
        </p:nvSpPr>
        <p:spPr>
          <a:xfrm>
            <a:off x="457200" y="1609748"/>
            <a:ext cx="8229600" cy="4525962"/>
          </a:xfrm>
        </p:spPr>
        <p:txBody>
          <a:bodyPr>
            <a:normAutofit fontScale="70000" lnSpcReduction="20000"/>
          </a:bodyPr>
          <a:lstStyle/>
          <a:p>
            <a:pPr>
              <a:lnSpc>
                <a:spcPct val="120000"/>
              </a:lnSpc>
            </a:pPr>
            <a:r>
              <a:rPr lang="en-US" altLang="en-US" smtClean="0"/>
              <a:t>Option 2 calls updateRecord (lines 119–157) to update an account.</a:t>
            </a:r>
          </a:p>
          <a:p>
            <a:pPr>
              <a:lnSpc>
                <a:spcPct val="120000"/>
              </a:lnSpc>
            </a:pPr>
            <a:r>
              <a:rPr lang="en-US" altLang="en-US" smtClean="0"/>
              <a:t>This function updates only an existing record, so the function first determines whether the specified record is empty.</a:t>
            </a:r>
          </a:p>
          <a:p>
            <a:pPr>
              <a:lnSpc>
                <a:spcPct val="120000"/>
              </a:lnSpc>
            </a:pPr>
            <a:r>
              <a:rPr lang="en-US" altLang="en-US" smtClean="0"/>
              <a:t>If the record contains information, line 135 displays the record, using function outputLine, line 140 inputs the transaction amount and lines 143–152 calculate the new balance and rewrite the record to the file.</a:t>
            </a:r>
          </a:p>
          <a:p>
            <a:pPr>
              <a:lnSpc>
                <a:spcPct val="120000"/>
              </a:lnSpc>
            </a:pPr>
            <a:r>
              <a:rPr lang="en-US" altLang="en-US" smtClean="0"/>
              <a:t>Option 3 calls function newRecord (lines 160–202) to add a new account to the file.</a:t>
            </a:r>
          </a:p>
          <a:p>
            <a:pPr>
              <a:lnSpc>
                <a:spcPct val="120000"/>
              </a:lnSpc>
            </a:pPr>
            <a:r>
              <a:rPr lang="en-US" altLang="en-US" smtClean="0"/>
              <a:t>If the user enters an account number for an existing account, newRecord displays an error message indicating that the account exists (lines 200–201).</a:t>
            </a:r>
          </a:p>
          <a:p>
            <a:pPr>
              <a:lnSpc>
                <a:spcPct val="120000"/>
              </a:lnSpc>
            </a:pPr>
            <a:r>
              <a:rPr lang="en-US" altLang="en-US" smtClean="0"/>
              <a:t>This function adds a new account in the same manner as the program of Fig. 14.12.</a:t>
            </a:r>
          </a:p>
        </p:txBody>
      </p:sp>
      <p:sp>
        <p:nvSpPr>
          <p:cNvPr id="11878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14.10  Case Study: </a:t>
            </a:r>
            <a:br>
              <a:rPr lang="en-US" smtClean="0"/>
            </a:br>
            <a:r>
              <a:rPr lang="en-US"/>
              <a:t>	</a:t>
            </a:r>
            <a:r>
              <a:rPr lang="en-US" smtClean="0"/>
              <a:t>   A Transaction-Processing Program</a:t>
            </a:r>
            <a:endParaRPr lang="en-US" dirty="0" smtClean="0"/>
          </a:p>
        </p:txBody>
      </p:sp>
      <p:sp>
        <p:nvSpPr>
          <p:cNvPr id="118787" name="Text Placeholder 2"/>
          <p:cNvSpPr>
            <a:spLocks noGrp="1"/>
          </p:cNvSpPr>
          <p:nvPr>
            <p:ph type="body" idx="1"/>
          </p:nvPr>
        </p:nvSpPr>
        <p:spPr>
          <a:xfrm>
            <a:off x="457200" y="1634461"/>
            <a:ext cx="8229600" cy="4525962"/>
          </a:xfrm>
        </p:spPr>
        <p:txBody>
          <a:bodyPr>
            <a:normAutofit fontScale="92500"/>
          </a:bodyPr>
          <a:lstStyle/>
          <a:p>
            <a:r>
              <a:rPr lang="en-US" altLang="en-US" smtClean="0"/>
              <a:t>Option 4 calls function deleteRecord (lines 205–236) to delete a record from the file.</a:t>
            </a:r>
          </a:p>
          <a:p>
            <a:r>
              <a:rPr lang="en-US" altLang="en-US" smtClean="0"/>
              <a:t>Line 208 prompts the user to enter the account number.</a:t>
            </a:r>
          </a:p>
          <a:p>
            <a:r>
              <a:rPr lang="en-US" altLang="en-US" smtClean="0"/>
              <a:t>Only an existing record may be deleted, so, if the specified account is empty, line 235 displays an error message.</a:t>
            </a:r>
          </a:p>
          <a:p>
            <a:r>
              <a:rPr lang="en-US" altLang="en-US" smtClean="0"/>
              <a:t>If the account exists, lines 221–230 reinitialize that account by copying an empty record (blankClient) to the file.</a:t>
            </a:r>
          </a:p>
          <a:p>
            <a:r>
              <a:rPr lang="en-US" altLang="en-US" smtClean="0"/>
              <a:t>Line 232 displays a message to inform the user that the record has been deleted.</a:t>
            </a:r>
          </a:p>
        </p:txBody>
      </p:sp>
      <p:sp>
        <p:nvSpPr>
          <p:cNvPr id="119812"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14.11 </a:t>
            </a:r>
            <a:r>
              <a:rPr lang="en-US" smtClean="0">
                <a:solidFill>
                  <a:srgbClr val="0000FF"/>
                </a:solidFill>
              </a:rPr>
              <a:t> Object Serialization</a:t>
            </a:r>
            <a:endParaRPr lang="en-US" dirty="0" smtClean="0">
              <a:solidFill>
                <a:srgbClr val="0000FF"/>
              </a:solidFill>
            </a:endParaRPr>
          </a:p>
        </p:txBody>
      </p:sp>
      <p:sp>
        <p:nvSpPr>
          <p:cNvPr id="119811" name="Text Placeholder 2"/>
          <p:cNvSpPr>
            <a:spLocks noGrp="1"/>
          </p:cNvSpPr>
          <p:nvPr>
            <p:ph type="body" idx="1"/>
          </p:nvPr>
        </p:nvSpPr>
        <p:spPr/>
        <p:txBody>
          <a:bodyPr>
            <a:normAutofit fontScale="77500" lnSpcReduction="20000"/>
          </a:bodyPr>
          <a:lstStyle/>
          <a:p>
            <a:pPr>
              <a:lnSpc>
                <a:spcPct val="120000"/>
              </a:lnSpc>
            </a:pPr>
            <a:r>
              <a:rPr lang="en-US" altLang="en-US" smtClean="0"/>
              <a:t>This chapter and Chapter 13 introduced the object-oriented style of input/output.</a:t>
            </a:r>
          </a:p>
          <a:p>
            <a:pPr>
              <a:lnSpc>
                <a:spcPct val="120000"/>
              </a:lnSpc>
            </a:pPr>
            <a:r>
              <a:rPr lang="en-US" altLang="en-US" b="1" smtClean="0">
                <a:solidFill>
                  <a:srgbClr val="C00000"/>
                </a:solidFill>
              </a:rPr>
              <a:t>An object’s member functions are not input or output with the object’s data; rather, one copy of the class’s member functions remains available internally and is shared by all objects of the class.</a:t>
            </a:r>
          </a:p>
          <a:p>
            <a:pPr>
              <a:lnSpc>
                <a:spcPct val="120000"/>
              </a:lnSpc>
            </a:pPr>
            <a:r>
              <a:rPr lang="en-US" altLang="en-US" smtClean="0"/>
              <a:t>When object data members are output to a disk file, we lose the object’s type information.</a:t>
            </a:r>
          </a:p>
          <a:p>
            <a:pPr>
              <a:lnSpc>
                <a:spcPct val="120000"/>
              </a:lnSpc>
            </a:pPr>
            <a:r>
              <a:rPr lang="en-US" altLang="en-US" smtClean="0">
                <a:solidFill>
                  <a:srgbClr val="0000FF"/>
                </a:solidFill>
              </a:rPr>
              <a:t>We store only the values of the object’s attributes, not type information, on the disk.</a:t>
            </a:r>
          </a:p>
          <a:p>
            <a:pPr>
              <a:lnSpc>
                <a:spcPct val="120000"/>
              </a:lnSpc>
            </a:pPr>
            <a:r>
              <a:rPr lang="en-US" altLang="en-US" smtClean="0"/>
              <a:t>If the program that reads this data knows the object type to which the data corresponds, the program can read the data into an object of that type as we did in our random-access file examples.</a:t>
            </a:r>
          </a:p>
        </p:txBody>
      </p:sp>
      <p:sp>
        <p:nvSpPr>
          <p:cNvPr id="12083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14.11  Object Serialization (cont.)</a:t>
            </a:r>
            <a:endParaRPr lang="en-US" dirty="0" smtClean="0"/>
          </a:p>
        </p:txBody>
      </p:sp>
      <p:sp>
        <p:nvSpPr>
          <p:cNvPr id="120835" name="Text Placeholder 2"/>
          <p:cNvSpPr>
            <a:spLocks noGrp="1"/>
          </p:cNvSpPr>
          <p:nvPr>
            <p:ph type="body" idx="1"/>
          </p:nvPr>
        </p:nvSpPr>
        <p:spPr>
          <a:xfrm>
            <a:off x="457200" y="1295400"/>
            <a:ext cx="8229600" cy="4767262"/>
          </a:xfrm>
        </p:spPr>
        <p:txBody>
          <a:bodyPr>
            <a:normAutofit fontScale="70000" lnSpcReduction="20000"/>
          </a:bodyPr>
          <a:lstStyle/>
          <a:p>
            <a:pPr>
              <a:lnSpc>
                <a:spcPct val="120000"/>
              </a:lnSpc>
            </a:pPr>
            <a:r>
              <a:rPr lang="en-US" altLang="en-US" smtClean="0"/>
              <a:t>An interesting problem occurs when we store objects of different types in the same file.</a:t>
            </a:r>
          </a:p>
          <a:p>
            <a:pPr>
              <a:lnSpc>
                <a:spcPct val="120000"/>
              </a:lnSpc>
            </a:pPr>
            <a:r>
              <a:rPr lang="en-US" altLang="en-US" smtClean="0"/>
              <a:t>How can we distinguish them (or their collections of data members) as we read them into a program? </a:t>
            </a:r>
          </a:p>
          <a:p>
            <a:pPr>
              <a:lnSpc>
                <a:spcPct val="120000"/>
              </a:lnSpc>
            </a:pPr>
            <a:r>
              <a:rPr lang="en-US" altLang="en-US" smtClean="0">
                <a:solidFill>
                  <a:srgbClr val="0000FF"/>
                </a:solidFill>
              </a:rPr>
              <a:t>The problem is that objects typically do not have type fields (we discussed this issue in Chapter 12).</a:t>
            </a:r>
          </a:p>
          <a:p>
            <a:pPr>
              <a:lnSpc>
                <a:spcPct val="120000"/>
              </a:lnSpc>
            </a:pPr>
            <a:r>
              <a:rPr lang="en-US" altLang="en-US" smtClean="0">
                <a:solidFill>
                  <a:srgbClr val="008000"/>
                </a:solidFill>
              </a:rPr>
              <a:t>One approach used by several programming languages is called </a:t>
            </a:r>
            <a:r>
              <a:rPr lang="en-US" altLang="en-US" smtClean="0">
                <a:solidFill>
                  <a:srgbClr val="0000FF"/>
                </a:solidFill>
              </a:rPr>
              <a:t>object serialization</a:t>
            </a:r>
            <a:r>
              <a:rPr lang="en-US" altLang="en-US" smtClean="0">
                <a:solidFill>
                  <a:srgbClr val="008000"/>
                </a:solidFill>
              </a:rPr>
              <a:t>.</a:t>
            </a:r>
          </a:p>
          <a:p>
            <a:pPr>
              <a:lnSpc>
                <a:spcPct val="120000"/>
              </a:lnSpc>
            </a:pPr>
            <a:r>
              <a:rPr lang="en-US" altLang="en-US" smtClean="0">
                <a:solidFill>
                  <a:srgbClr val="C00000"/>
                </a:solidFill>
              </a:rPr>
              <a:t>A so-called serialized object is an object represented as a sequence of bytes that includes the object’s data as well as information about the object’s type and the types of data stored in the object.</a:t>
            </a:r>
          </a:p>
          <a:p>
            <a:pPr>
              <a:lnSpc>
                <a:spcPct val="120000"/>
              </a:lnSpc>
            </a:pPr>
            <a:r>
              <a:rPr lang="en-US" altLang="en-US" smtClean="0">
                <a:solidFill>
                  <a:srgbClr val="C00000"/>
                </a:solidFill>
              </a:rPr>
              <a:t>After a </a:t>
            </a:r>
            <a:r>
              <a:rPr lang="en-US" altLang="en-US" smtClean="0">
                <a:solidFill>
                  <a:srgbClr val="0000FF"/>
                </a:solidFill>
              </a:rPr>
              <a:t>serialized</a:t>
            </a:r>
            <a:r>
              <a:rPr lang="en-US" altLang="en-US" smtClean="0">
                <a:solidFill>
                  <a:srgbClr val="C00000"/>
                </a:solidFill>
              </a:rPr>
              <a:t> object has been written to a file, it can be read from the file and </a:t>
            </a:r>
            <a:r>
              <a:rPr lang="en-US" altLang="en-US" smtClean="0">
                <a:solidFill>
                  <a:srgbClr val="0000FF"/>
                </a:solidFill>
              </a:rPr>
              <a:t>deserialized</a:t>
            </a:r>
            <a:r>
              <a:rPr lang="en-US" altLang="en-US" smtClean="0">
                <a:solidFill>
                  <a:srgbClr val="C00000"/>
                </a:solidFill>
              </a:rPr>
              <a:t> - that is, the type information and bytes that represent the object and its data can be used to recreate the object in memory.</a:t>
            </a:r>
          </a:p>
        </p:txBody>
      </p:sp>
      <p:sp>
        <p:nvSpPr>
          <p:cNvPr id="12186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a:t>
            </a:r>
            <a:endParaRPr lang="en-US" dirty="0" smtClean="0"/>
          </a:p>
        </p:txBody>
      </p:sp>
      <p:sp>
        <p:nvSpPr>
          <p:cNvPr id="20483" name="Text Placeholder 2"/>
          <p:cNvSpPr>
            <a:spLocks noGrp="1"/>
          </p:cNvSpPr>
          <p:nvPr>
            <p:ph type="body" idx="1"/>
          </p:nvPr>
        </p:nvSpPr>
        <p:spPr/>
        <p:txBody>
          <a:bodyPr>
            <a:normAutofit fontScale="62500" lnSpcReduction="20000"/>
          </a:bodyPr>
          <a:lstStyle/>
          <a:p>
            <a:pPr>
              <a:lnSpc>
                <a:spcPct val="120000"/>
              </a:lnSpc>
            </a:pPr>
            <a:r>
              <a:rPr lang="en-US" altLang="en-US" b="1" smtClean="0">
                <a:solidFill>
                  <a:srgbClr val="C00000"/>
                </a:solidFill>
              </a:rPr>
              <a:t>C++ imposes no structure on a file.</a:t>
            </a:r>
          </a:p>
          <a:p>
            <a:pPr>
              <a:lnSpc>
                <a:spcPct val="120000"/>
              </a:lnSpc>
            </a:pPr>
            <a:r>
              <a:rPr lang="en-US" altLang="en-US" smtClean="0"/>
              <a:t>Thus, a concept like that of a “record” does not exist in a C++ file.</a:t>
            </a:r>
          </a:p>
          <a:p>
            <a:pPr>
              <a:lnSpc>
                <a:spcPct val="120000"/>
              </a:lnSpc>
            </a:pPr>
            <a:r>
              <a:rPr lang="en-US" altLang="en-US" smtClean="0"/>
              <a:t>You must structure files to meet the application’s requirements.</a:t>
            </a:r>
          </a:p>
          <a:p>
            <a:pPr>
              <a:lnSpc>
                <a:spcPct val="120000"/>
              </a:lnSpc>
            </a:pPr>
            <a:r>
              <a:rPr lang="en-US" altLang="en-US" smtClean="0"/>
              <a:t>Figure 14.3 creates a sequential file that might be used in an accounts-receivable system to help manage the money owed to a company’s credit clients.</a:t>
            </a:r>
          </a:p>
          <a:p>
            <a:pPr>
              <a:lnSpc>
                <a:spcPct val="120000"/>
              </a:lnSpc>
            </a:pPr>
            <a:r>
              <a:rPr lang="en-US" altLang="en-US" smtClean="0"/>
              <a:t>For each client, the program obtains the client’s account number, name and balance (i.e., the amount the client owes the company for goods and services received in the past).</a:t>
            </a:r>
          </a:p>
          <a:p>
            <a:pPr>
              <a:lnSpc>
                <a:spcPct val="120000"/>
              </a:lnSpc>
            </a:pPr>
            <a:r>
              <a:rPr lang="en-US" altLang="en-US" smtClean="0">
                <a:solidFill>
                  <a:srgbClr val="008000"/>
                </a:solidFill>
              </a:rPr>
              <a:t>The data obtained for each client constitutes a record for that client.</a:t>
            </a:r>
          </a:p>
          <a:p>
            <a:pPr>
              <a:lnSpc>
                <a:spcPct val="120000"/>
              </a:lnSpc>
            </a:pPr>
            <a:r>
              <a:rPr lang="en-US" altLang="en-US" smtClean="0"/>
              <a:t>The account number serves as the record key.</a:t>
            </a:r>
          </a:p>
          <a:p>
            <a:pPr>
              <a:lnSpc>
                <a:spcPct val="120000"/>
              </a:lnSpc>
            </a:pPr>
            <a:r>
              <a:rPr lang="en-US" altLang="en-US" smtClean="0"/>
              <a:t>This program assumes the user enters the records in account number order.</a:t>
            </a:r>
          </a:p>
          <a:p>
            <a:pPr lvl="1">
              <a:lnSpc>
                <a:spcPct val="120000"/>
              </a:lnSpc>
            </a:pPr>
            <a:r>
              <a:rPr lang="en-US" altLang="en-US" smtClean="0"/>
              <a:t>In a comprehensive accounts receivable system, a sorting capability would be provided to eliminate this restriction.</a:t>
            </a:r>
          </a:p>
        </p:txBody>
      </p:sp>
      <p:sp>
        <p:nvSpPr>
          <p:cNvPr id="27652"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14.11  Object Serialization (cont.)</a:t>
            </a:r>
            <a:endParaRPr lang="en-US" dirty="0" smtClean="0"/>
          </a:p>
        </p:txBody>
      </p:sp>
      <p:sp>
        <p:nvSpPr>
          <p:cNvPr id="121859" name="Text Placeholder 2"/>
          <p:cNvSpPr>
            <a:spLocks noGrp="1"/>
          </p:cNvSpPr>
          <p:nvPr>
            <p:ph type="body" idx="1"/>
          </p:nvPr>
        </p:nvSpPr>
        <p:spPr/>
        <p:txBody>
          <a:bodyPr/>
          <a:lstStyle/>
          <a:p>
            <a:r>
              <a:rPr lang="en-US" altLang="en-US" smtClean="0">
                <a:solidFill>
                  <a:srgbClr val="0000FF"/>
                </a:solidFill>
              </a:rPr>
              <a:t>C++ does not provide a built-in serialization mechanism; however, there are third party and open source C++ libraries that support object serialization.</a:t>
            </a:r>
          </a:p>
          <a:p>
            <a:r>
              <a:rPr lang="en-US" altLang="en-US" smtClean="0"/>
              <a:t>The open source Boost C++ Libraries (www.boost.org) provide support for serializing objects in text, binary and extensible markup language (XML) formats (www.boost.org/libs/serialization/doc/index.html).</a:t>
            </a:r>
          </a:p>
          <a:p>
            <a:endParaRPr lang="en-US" altLang="en-US" smtClean="0"/>
          </a:p>
        </p:txBody>
      </p:sp>
      <p:sp>
        <p:nvSpPr>
          <p:cNvPr id="12288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cpphtp9_14_Files_Page_0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descr="cpphtp9_14_Files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
        <p:nvSpPr>
          <p:cNvPr id="2" name="TextBox 1"/>
          <p:cNvSpPr txBox="1"/>
          <p:nvPr/>
        </p:nvSpPr>
        <p:spPr>
          <a:xfrm>
            <a:off x="5638800" y="1981200"/>
            <a:ext cx="2743200" cy="276999"/>
          </a:xfrm>
          <a:prstGeom prst="rect">
            <a:avLst/>
          </a:prstGeom>
          <a:noFill/>
        </p:spPr>
        <p:txBody>
          <a:bodyPr wrap="square" rtlCol="0">
            <a:spAutoFit/>
          </a:bodyPr>
          <a:lstStyle/>
          <a:p>
            <a:r>
              <a:rPr lang="en-US" sz="1200" smtClean="0">
                <a:solidFill>
                  <a:srgbClr val="C00000"/>
                </a:solidFill>
                <a:latin typeface="Consolas" panose="020B0609020204030204" pitchFamily="49" charset="0"/>
              </a:rPr>
              <a:t>//true till &lt;EOF&gt;</a:t>
            </a:r>
            <a:endParaRPr lang="en-US" sz="1200">
              <a:solidFill>
                <a:srgbClr val="C00000"/>
              </a:solidFill>
              <a:latin typeface="Consolas" panose="020B0609020204030204" pitchFamily="49" charset="0"/>
            </a:endParaRPr>
          </a:p>
        </p:txBody>
      </p:sp>
      <p:sp>
        <p:nvSpPr>
          <p:cNvPr id="4" name="TextBox 3"/>
          <p:cNvSpPr txBox="1"/>
          <p:nvPr/>
        </p:nvSpPr>
        <p:spPr>
          <a:xfrm>
            <a:off x="3962400" y="3366873"/>
            <a:ext cx="3962400" cy="1384995"/>
          </a:xfrm>
          <a:prstGeom prst="rect">
            <a:avLst/>
          </a:prstGeom>
          <a:noFill/>
        </p:spPr>
        <p:txBody>
          <a:bodyPr wrap="square" rtlCol="0">
            <a:spAutoFit/>
          </a:bodyPr>
          <a:lstStyle/>
          <a:p>
            <a:r>
              <a:rPr lang="en-US" sz="1400" smtClean="0">
                <a:solidFill>
                  <a:srgbClr val="C00000"/>
                </a:solidFill>
                <a:latin typeface="Consolas" panose="020B0609020204030204" pitchFamily="49" charset="0"/>
              </a:rPr>
              <a:t>                Interesting… </a:t>
            </a:r>
          </a:p>
          <a:p>
            <a:endParaRPr lang="en-US" sz="1400" smtClean="0">
              <a:solidFill>
                <a:srgbClr val="C00000"/>
              </a:solidFill>
              <a:latin typeface="Consolas" panose="020B0609020204030204" pitchFamily="49" charset="0"/>
            </a:endParaRPr>
          </a:p>
          <a:p>
            <a:r>
              <a:rPr lang="en-US" sz="1400" smtClean="0">
                <a:solidFill>
                  <a:srgbClr val="C00000"/>
                </a:solidFill>
                <a:latin typeface="Consolas" panose="020B0609020204030204" pitchFamily="49" charset="0"/>
              </a:rPr>
              <a:t>no </a:t>
            </a:r>
            <a:r>
              <a:rPr lang="en-US" sz="1400" smtClean="0">
                <a:solidFill>
                  <a:srgbClr val="0000FF"/>
                </a:solidFill>
                <a:latin typeface="Consolas" panose="020B0609020204030204" pitchFamily="49" charset="0"/>
              </a:rPr>
              <a:t>outClientFile.close(); </a:t>
            </a:r>
            <a:r>
              <a:rPr lang="en-US" sz="1400" smtClean="0">
                <a:solidFill>
                  <a:srgbClr val="C00000"/>
                </a:solidFill>
                <a:latin typeface="Consolas" panose="020B0609020204030204" pitchFamily="49" charset="0"/>
              </a:rPr>
              <a:t>but output buffer is flushed and file is closed because of use of &gt;&gt; in condition for the while loop!</a:t>
            </a:r>
            <a:endParaRPr lang="en-US" sz="1400">
              <a:solidFill>
                <a:srgbClr val="C00000"/>
              </a:solidFill>
              <a:latin typeface="Consolas" panose="020B0609020204030204" pitchFamily="49"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 (cont.)</a:t>
            </a:r>
            <a:endParaRPr lang="en-US" dirty="0" smtClean="0"/>
          </a:p>
        </p:txBody>
      </p:sp>
      <p:sp>
        <p:nvSpPr>
          <p:cNvPr id="24579" name="Text Placeholder 2"/>
          <p:cNvSpPr>
            <a:spLocks noGrp="1"/>
          </p:cNvSpPr>
          <p:nvPr>
            <p:ph type="body" idx="1"/>
          </p:nvPr>
        </p:nvSpPr>
        <p:spPr/>
        <p:txBody>
          <a:bodyPr>
            <a:normAutofit fontScale="62500" lnSpcReduction="20000"/>
          </a:bodyPr>
          <a:lstStyle/>
          <a:p>
            <a:pPr>
              <a:lnSpc>
                <a:spcPct val="120000"/>
              </a:lnSpc>
            </a:pPr>
            <a:r>
              <a:rPr lang="en-US" smtClean="0"/>
              <a:t>Opening a File</a:t>
            </a:r>
          </a:p>
          <a:p>
            <a:pPr>
              <a:lnSpc>
                <a:spcPct val="120000"/>
              </a:lnSpc>
            </a:pPr>
            <a:r>
              <a:rPr lang="en-US" smtClean="0"/>
              <a:t>Figure 14.3 writes data to a file so we open the file output by creating an ofstream object.</a:t>
            </a:r>
          </a:p>
          <a:p>
            <a:pPr>
              <a:lnSpc>
                <a:spcPct val="120000"/>
              </a:lnSpc>
            </a:pPr>
            <a:r>
              <a:rPr lang="en-US" smtClean="0"/>
              <a:t>Two arguments are passed to the object’s constructor—the filename and the file-open mode (line 12).</a:t>
            </a:r>
          </a:p>
          <a:p>
            <a:pPr>
              <a:lnSpc>
                <a:spcPct val="120000"/>
              </a:lnSpc>
            </a:pPr>
            <a:r>
              <a:rPr lang="en-US" smtClean="0"/>
              <a:t>For an ofstream object, the file-open mode can be either </a:t>
            </a:r>
            <a:r>
              <a:rPr lang="en-US" smtClean="0">
                <a:solidFill>
                  <a:srgbClr val="008000"/>
                </a:solidFill>
              </a:rPr>
              <a:t>ios::out (the default)</a:t>
            </a:r>
            <a:r>
              <a:rPr lang="en-US" smtClean="0"/>
              <a:t> to output data to a file or ios::app to append data to the end of a file (without modifying any data already in the file).</a:t>
            </a:r>
          </a:p>
          <a:p>
            <a:pPr>
              <a:lnSpc>
                <a:spcPct val="120000"/>
              </a:lnSpc>
            </a:pPr>
            <a:r>
              <a:rPr lang="en-US" smtClean="0">
                <a:solidFill>
                  <a:srgbClr val="008000"/>
                </a:solidFill>
              </a:rPr>
              <a:t>Since ios::out is the default, the second constructor argument in line 12 is not required. </a:t>
            </a:r>
          </a:p>
          <a:p>
            <a:pPr>
              <a:lnSpc>
                <a:spcPct val="120000"/>
              </a:lnSpc>
            </a:pPr>
            <a:r>
              <a:rPr lang="en-US" smtClean="0"/>
              <a:t>Existing files opened with mode ios::out are truncated—all data in the file is discarded.</a:t>
            </a:r>
          </a:p>
          <a:p>
            <a:pPr>
              <a:lnSpc>
                <a:spcPct val="120000"/>
              </a:lnSpc>
            </a:pPr>
            <a:r>
              <a:rPr lang="en-US" smtClean="0"/>
              <a:t>If the specified file does not yet exist, then the ofstream object creates the file, using that filename.</a:t>
            </a:r>
          </a:p>
          <a:p>
            <a:pPr>
              <a:lnSpc>
                <a:spcPct val="120000"/>
              </a:lnSpc>
            </a:pPr>
            <a:r>
              <a:rPr lang="en-US" b="1" smtClean="0">
                <a:solidFill>
                  <a:srgbClr val="0000FF"/>
                </a:solidFill>
              </a:rPr>
              <a:t>Prior to C++11, the filename was specified as a pointer-based string - as of C++11, it can also be specified as a string object.</a:t>
            </a:r>
            <a:endParaRPr lang="en-US" b="1" dirty="0" smtClean="0">
              <a:solidFill>
                <a:srgbClr val="0000FF"/>
              </a:solidFill>
            </a:endParaRPr>
          </a:p>
        </p:txBody>
      </p:sp>
      <p:sp>
        <p:nvSpPr>
          <p:cNvPr id="3072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 (cont.)</a:t>
            </a:r>
            <a:endParaRPr lang="en-US" dirty="0" smtClean="0"/>
          </a:p>
        </p:txBody>
      </p:sp>
      <p:sp>
        <p:nvSpPr>
          <p:cNvPr id="24579" name="Text Placeholder 2"/>
          <p:cNvSpPr>
            <a:spLocks noGrp="1"/>
          </p:cNvSpPr>
          <p:nvPr>
            <p:ph type="body" idx="1"/>
          </p:nvPr>
        </p:nvSpPr>
        <p:spPr/>
        <p:txBody>
          <a:bodyPr/>
          <a:lstStyle/>
          <a:p>
            <a:r>
              <a:rPr lang="en-US" altLang="en-US" smtClean="0"/>
              <a:t>The </a:t>
            </a:r>
            <a:r>
              <a:rPr lang="en-US" altLang="en-US" smtClean="0">
                <a:solidFill>
                  <a:srgbClr val="C00000"/>
                </a:solidFill>
              </a:rPr>
              <a:t>ofstream constructor</a:t>
            </a:r>
            <a:r>
              <a:rPr lang="en-US" altLang="en-US" smtClean="0"/>
              <a:t> opens the file—this establishes a “line of communication” with the file.</a:t>
            </a:r>
          </a:p>
          <a:p>
            <a:r>
              <a:rPr lang="en-US" altLang="en-US" smtClean="0"/>
              <a:t>By default, ofstream objects are opened for output, so the open mode is not required in the constructor call.</a:t>
            </a:r>
          </a:p>
          <a:p>
            <a:r>
              <a:rPr lang="en-US" altLang="en-US" smtClean="0"/>
              <a:t>Figure 14.4 lists the file-open modes.</a:t>
            </a:r>
          </a:p>
        </p:txBody>
      </p:sp>
      <p:sp>
        <p:nvSpPr>
          <p:cNvPr id="3072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cpphtp9_14_Files_Page_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cpphtp9_14_Files_Page_09"/>
          <p:cNvPicPr>
            <a:picLocks noGrp="1" noChangeAspect="1"/>
          </p:cNvPicPr>
          <p:nvPr isPhoto="1"/>
        </p:nvPicPr>
        <p:blipFill rotWithShape="1">
          <a:blip r:embed="rId2">
            <a:extLst>
              <a:ext uri="{28A0092B-C50C-407E-A947-70E740481C1C}">
                <a14:useLocalDpi xmlns:a14="http://schemas.microsoft.com/office/drawing/2010/main" val="0"/>
              </a:ext>
            </a:extLst>
          </a:blip>
          <a:srcRect l="13333" r="13333" b="41750"/>
          <a:stretch/>
        </p:blipFill>
        <p:spPr bwMode="auto">
          <a:xfrm>
            <a:off x="457200" y="685800"/>
            <a:ext cx="8153400" cy="393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 (cont.)</a:t>
            </a:r>
            <a:endParaRPr lang="en-US" dirty="0" smtClean="0"/>
          </a:p>
        </p:txBody>
      </p:sp>
      <p:sp>
        <p:nvSpPr>
          <p:cNvPr id="27651" name="Text Placeholder 2"/>
          <p:cNvSpPr>
            <a:spLocks noGrp="1"/>
          </p:cNvSpPr>
          <p:nvPr>
            <p:ph type="body" idx="1"/>
          </p:nvPr>
        </p:nvSpPr>
        <p:spPr/>
        <p:txBody>
          <a:bodyPr>
            <a:normAutofit fontScale="92500" lnSpcReduction="10000"/>
          </a:bodyPr>
          <a:lstStyle/>
          <a:p>
            <a:r>
              <a:rPr lang="en-US" smtClean="0"/>
              <a:t>Opening a File via the open Member Function</a:t>
            </a:r>
          </a:p>
          <a:p>
            <a:r>
              <a:rPr lang="en-US" smtClean="0"/>
              <a:t>You can create an ofstream object without opening a specific file - in this case, a file can be attached to the object later.</a:t>
            </a:r>
          </a:p>
          <a:p>
            <a:r>
              <a:rPr lang="en-US" smtClean="0"/>
              <a:t>For example, the statement</a:t>
            </a:r>
          </a:p>
          <a:p>
            <a:pPr lvl="2"/>
            <a:r>
              <a:rPr lang="en-US" sz="2200" smtClean="0">
                <a:solidFill>
                  <a:srgbClr val="0000FF"/>
                </a:solidFill>
                <a:latin typeface="Consolas" panose="020B0609020204030204" pitchFamily="49" charset="0"/>
                <a:cs typeface="Consolas" panose="020B0609020204030204" pitchFamily="49" charset="0"/>
              </a:rPr>
              <a:t>ofstream outClientFile;</a:t>
            </a:r>
          </a:p>
          <a:p>
            <a:r>
              <a:rPr lang="en-US" smtClean="0"/>
              <a:t>creates an ofstream object that’s not yet associated with a file.</a:t>
            </a:r>
          </a:p>
          <a:p>
            <a:r>
              <a:rPr lang="en-US" smtClean="0"/>
              <a:t>The ofstream member function open opens a file and attaches it to an existing ofstream object as follows:</a:t>
            </a:r>
          </a:p>
          <a:p>
            <a:pPr lvl="2"/>
            <a:r>
              <a:rPr lang="en-US" sz="2200" smtClean="0">
                <a:solidFill>
                  <a:srgbClr val="0000FF"/>
                </a:solidFill>
                <a:latin typeface="Consolas" panose="020B0609020204030204" pitchFamily="49" charset="0"/>
                <a:cs typeface="Consolas" panose="020B0609020204030204" pitchFamily="49" charset="0"/>
              </a:rPr>
              <a:t>outClientFile.open("clients.dat", </a:t>
            </a:r>
            <a:r>
              <a:rPr lang="en-US" sz="2200" smtClean="0">
                <a:solidFill>
                  <a:srgbClr val="C00000"/>
                </a:solidFill>
                <a:latin typeface="Consolas" panose="020B0609020204030204" pitchFamily="49" charset="0"/>
                <a:cs typeface="Consolas" panose="020B0609020204030204" pitchFamily="49" charset="0"/>
              </a:rPr>
              <a:t>ios::out</a:t>
            </a:r>
            <a:r>
              <a:rPr lang="en-US" sz="2200" smtClean="0">
                <a:solidFill>
                  <a:srgbClr val="0000FF"/>
                </a:solidFill>
                <a:latin typeface="Consolas" panose="020B0609020204030204" pitchFamily="49" charset="0"/>
                <a:cs typeface="Consolas" panose="020B0609020204030204" pitchFamily="49" charset="0"/>
              </a:rPr>
              <a:t>);</a:t>
            </a:r>
            <a:endParaRPr lang="en-US" sz="2200" dirty="0" smtClean="0">
              <a:solidFill>
                <a:srgbClr val="0000FF"/>
              </a:solidFill>
              <a:latin typeface="Consolas" panose="020B0609020204030204" pitchFamily="49" charset="0"/>
              <a:cs typeface="Consolas" panose="020B0609020204030204" pitchFamily="49" charset="0"/>
            </a:endParaRPr>
          </a:p>
        </p:txBody>
      </p:sp>
      <p:sp>
        <p:nvSpPr>
          <p:cNvPr id="3379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cpphtp9_14_Files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pphtp9_14_Files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 (cont.)</a:t>
            </a:r>
            <a:endParaRPr lang="en-US" dirty="0" smtClean="0"/>
          </a:p>
        </p:txBody>
      </p:sp>
      <p:sp>
        <p:nvSpPr>
          <p:cNvPr id="28675" name="Text Placeholder 2"/>
          <p:cNvSpPr>
            <a:spLocks noGrp="1"/>
          </p:cNvSpPr>
          <p:nvPr>
            <p:ph type="body" idx="1"/>
          </p:nvPr>
        </p:nvSpPr>
        <p:spPr/>
        <p:txBody>
          <a:bodyPr>
            <a:normAutofit fontScale="77500" lnSpcReduction="20000"/>
          </a:bodyPr>
          <a:lstStyle/>
          <a:p>
            <a:pPr>
              <a:lnSpc>
                <a:spcPct val="120000"/>
              </a:lnSpc>
            </a:pPr>
            <a:r>
              <a:rPr lang="en-US" smtClean="0">
                <a:solidFill>
                  <a:srgbClr val="0000FF"/>
                </a:solidFill>
              </a:rPr>
              <a:t>Testing Whether a File Was Opened Successfully</a:t>
            </a:r>
          </a:p>
          <a:p>
            <a:pPr>
              <a:lnSpc>
                <a:spcPct val="120000"/>
              </a:lnSpc>
            </a:pPr>
            <a:r>
              <a:rPr lang="en-US" smtClean="0"/>
              <a:t>After creating an ofstream object and attempting to open it, the program tests whether the open operation was successful.</a:t>
            </a:r>
          </a:p>
          <a:p>
            <a:pPr>
              <a:lnSpc>
                <a:spcPct val="120000"/>
              </a:lnSpc>
            </a:pPr>
            <a:r>
              <a:rPr lang="en-US" smtClean="0"/>
              <a:t>The if statement in lines 15–19 uses the overloaded ios member function operator! to determine whether the open operation succeeded.</a:t>
            </a:r>
          </a:p>
          <a:p>
            <a:pPr lvl="1">
              <a:lnSpc>
                <a:spcPct val="120000"/>
              </a:lnSpc>
            </a:pPr>
            <a:r>
              <a:rPr lang="en-US" smtClean="0">
                <a:solidFill>
                  <a:srgbClr val="008000"/>
                </a:solidFill>
              </a:rPr>
              <a:t>The condition returns a true value if either the failbit or the badbit is set for the stream on the open operation.</a:t>
            </a:r>
          </a:p>
          <a:p>
            <a:pPr>
              <a:lnSpc>
                <a:spcPct val="120000"/>
              </a:lnSpc>
            </a:pPr>
            <a:r>
              <a:rPr lang="en-US" smtClean="0">
                <a:solidFill>
                  <a:srgbClr val="0000FF"/>
                </a:solidFill>
              </a:rPr>
              <a:t>Some possible errors are </a:t>
            </a:r>
          </a:p>
          <a:p>
            <a:pPr lvl="1">
              <a:lnSpc>
                <a:spcPct val="120000"/>
              </a:lnSpc>
            </a:pPr>
            <a:r>
              <a:rPr lang="en-US" smtClean="0"/>
              <a:t>attempting to open a nonexistent file for reading, </a:t>
            </a:r>
          </a:p>
          <a:p>
            <a:pPr lvl="1">
              <a:lnSpc>
                <a:spcPct val="120000"/>
              </a:lnSpc>
            </a:pPr>
            <a:r>
              <a:rPr lang="en-US" smtClean="0"/>
              <a:t>attempting to open a file for reading or writing with-out permission </a:t>
            </a:r>
          </a:p>
          <a:p>
            <a:pPr lvl="1">
              <a:lnSpc>
                <a:spcPct val="120000"/>
              </a:lnSpc>
            </a:pPr>
            <a:r>
              <a:rPr lang="en-US" smtClean="0"/>
              <a:t>opening a file for writing when no disk space is available. </a:t>
            </a:r>
            <a:endParaRPr lang="en-US" dirty="0" smtClean="0"/>
          </a:p>
        </p:txBody>
      </p:sp>
      <p:sp>
        <p:nvSpPr>
          <p:cNvPr id="3584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 (cont.)</a:t>
            </a:r>
            <a:endParaRPr lang="en-US" dirty="0" smtClean="0"/>
          </a:p>
        </p:txBody>
      </p:sp>
      <p:sp>
        <p:nvSpPr>
          <p:cNvPr id="30723" name="Text Placeholder 2"/>
          <p:cNvSpPr>
            <a:spLocks noGrp="1"/>
          </p:cNvSpPr>
          <p:nvPr>
            <p:ph type="body" idx="1"/>
          </p:nvPr>
        </p:nvSpPr>
        <p:spPr/>
        <p:txBody>
          <a:bodyPr/>
          <a:lstStyle/>
          <a:p>
            <a:r>
              <a:rPr lang="en-US" altLang="en-US" smtClean="0"/>
              <a:t>Function </a:t>
            </a:r>
            <a:r>
              <a:rPr lang="en-US" altLang="en-US" smtClean="0">
                <a:solidFill>
                  <a:srgbClr val="0000FF"/>
                </a:solidFill>
              </a:rPr>
              <a:t>exit</a:t>
            </a:r>
            <a:r>
              <a:rPr lang="en-US" altLang="en-US" smtClean="0"/>
              <a:t> terminates a program.</a:t>
            </a:r>
          </a:p>
          <a:p>
            <a:pPr lvl="1"/>
            <a:r>
              <a:rPr lang="en-US" altLang="en-US" smtClean="0"/>
              <a:t>The argument to exit is returned to the environment from which the program was invoked.</a:t>
            </a:r>
          </a:p>
          <a:p>
            <a:pPr lvl="1"/>
            <a:r>
              <a:rPr lang="en-US" altLang="en-US" smtClean="0"/>
              <a:t>Passing </a:t>
            </a:r>
            <a:r>
              <a:rPr lang="en-US" altLang="en-US" smtClean="0">
                <a:solidFill>
                  <a:srgbClr val="0000FF"/>
                </a:solidFill>
              </a:rPr>
              <a:t>EXIT_SUCCESS</a:t>
            </a:r>
            <a:r>
              <a:rPr lang="en-US" altLang="en-US" smtClean="0"/>
              <a:t> (also defined in </a:t>
            </a:r>
            <a:r>
              <a:rPr lang="en-US" altLang="en-US" smtClean="0">
                <a:solidFill>
                  <a:srgbClr val="C00000"/>
                </a:solidFill>
              </a:rPr>
              <a:t>&lt;cstdlib&gt;</a:t>
            </a:r>
            <a:r>
              <a:rPr lang="en-US" altLang="en-US" smtClean="0"/>
              <a:t>) to exit indicates that the program terminated normally; passing any other value  (in this case </a:t>
            </a:r>
            <a:r>
              <a:rPr lang="en-US" altLang="en-US" smtClean="0">
                <a:solidFill>
                  <a:srgbClr val="0000FF"/>
                </a:solidFill>
              </a:rPr>
              <a:t>EXIT_FAILURE</a:t>
            </a:r>
            <a:r>
              <a:rPr lang="en-US" altLang="en-US" smtClean="0"/>
              <a:t>) indicates that the program terminated due to an error.</a:t>
            </a:r>
          </a:p>
          <a:p>
            <a:pPr lvl="1"/>
            <a:endParaRPr lang="en-US" altLang="en-US"/>
          </a:p>
          <a:p>
            <a:pPr lvl="1"/>
            <a:endParaRPr lang="en-US" altLang="en-US" smtClean="0"/>
          </a:p>
        </p:txBody>
      </p:sp>
      <p:sp>
        <p:nvSpPr>
          <p:cNvPr id="3686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 (cont.)</a:t>
            </a:r>
            <a:endParaRPr lang="en-US" dirty="0" smtClean="0"/>
          </a:p>
        </p:txBody>
      </p:sp>
      <p:sp>
        <p:nvSpPr>
          <p:cNvPr id="30723" name="Text Placeholder 2"/>
          <p:cNvSpPr>
            <a:spLocks noGrp="1"/>
          </p:cNvSpPr>
          <p:nvPr>
            <p:ph type="body" idx="1"/>
          </p:nvPr>
        </p:nvSpPr>
        <p:spPr/>
        <p:txBody>
          <a:bodyPr>
            <a:normAutofit fontScale="70000" lnSpcReduction="20000"/>
          </a:bodyPr>
          <a:lstStyle/>
          <a:p>
            <a:pPr>
              <a:lnSpc>
                <a:spcPct val="120000"/>
              </a:lnSpc>
            </a:pPr>
            <a:r>
              <a:rPr lang="en-US" sz="3200" smtClean="0">
                <a:solidFill>
                  <a:srgbClr val="0000FF"/>
                </a:solidFill>
              </a:rPr>
              <a:t>The Overloaded </a:t>
            </a:r>
            <a:r>
              <a:rPr lang="en-US" sz="3200" smtClean="0">
                <a:solidFill>
                  <a:srgbClr val="C00000"/>
                </a:solidFill>
              </a:rPr>
              <a:t>void *</a:t>
            </a:r>
            <a:r>
              <a:rPr lang="en-US" sz="3200" smtClean="0">
                <a:solidFill>
                  <a:srgbClr val="0000FF"/>
                </a:solidFill>
              </a:rPr>
              <a:t> Operator</a:t>
            </a:r>
          </a:p>
          <a:p>
            <a:pPr>
              <a:lnSpc>
                <a:spcPct val="120000"/>
              </a:lnSpc>
            </a:pPr>
            <a:r>
              <a:rPr lang="en-US" smtClean="0"/>
              <a:t>Another overloaded ios member function - </a:t>
            </a:r>
            <a:r>
              <a:rPr lang="en-US" b="1" smtClean="0">
                <a:solidFill>
                  <a:srgbClr val="C00000"/>
                </a:solidFill>
              </a:rPr>
              <a:t>operator void * </a:t>
            </a:r>
            <a:r>
              <a:rPr lang="en-US" smtClean="0"/>
              <a:t>- </a:t>
            </a:r>
            <a:r>
              <a:rPr lang="en-US" smtClean="0">
                <a:solidFill>
                  <a:srgbClr val="008000"/>
                </a:solidFill>
              </a:rPr>
              <a:t>converts the stream to a pointer, so it can be tested as 0 </a:t>
            </a:r>
            <a:r>
              <a:rPr lang="en-US" smtClean="0"/>
              <a:t>(i.e., the null pointer) or nonzero (i.e., any other pointer value).</a:t>
            </a:r>
          </a:p>
          <a:p>
            <a:pPr>
              <a:lnSpc>
                <a:spcPct val="120000"/>
              </a:lnSpc>
            </a:pPr>
            <a:r>
              <a:rPr lang="en-US" smtClean="0">
                <a:solidFill>
                  <a:srgbClr val="008000"/>
                </a:solidFill>
              </a:rPr>
              <a:t>When a pointer value is used as a condition, C++ interprets a </a:t>
            </a:r>
            <a:r>
              <a:rPr lang="en-US" smtClean="0">
                <a:solidFill>
                  <a:srgbClr val="0000FF"/>
                </a:solidFill>
              </a:rPr>
              <a:t>null pointer </a:t>
            </a:r>
            <a:r>
              <a:rPr lang="en-US" smtClean="0">
                <a:solidFill>
                  <a:srgbClr val="008000"/>
                </a:solidFill>
              </a:rPr>
              <a:t>in a condition as the </a:t>
            </a:r>
            <a:r>
              <a:rPr lang="en-US" smtClean="0">
                <a:solidFill>
                  <a:srgbClr val="0000FF"/>
                </a:solidFill>
              </a:rPr>
              <a:t>bool value </a:t>
            </a:r>
            <a:r>
              <a:rPr lang="en-US" smtClean="0">
                <a:solidFill>
                  <a:srgbClr val="008000"/>
                </a:solidFill>
              </a:rPr>
              <a:t>false and interprets a non-null pointer as the bool value true.</a:t>
            </a:r>
          </a:p>
          <a:p>
            <a:pPr>
              <a:lnSpc>
                <a:spcPct val="120000"/>
              </a:lnSpc>
            </a:pPr>
            <a:r>
              <a:rPr lang="en-US" smtClean="0"/>
              <a:t>If the failbit or badbit has been set for the stream, 0 (false) is returned.</a:t>
            </a:r>
          </a:p>
          <a:p>
            <a:pPr>
              <a:lnSpc>
                <a:spcPct val="120000"/>
              </a:lnSpc>
            </a:pPr>
            <a:r>
              <a:rPr lang="en-US" smtClean="0">
                <a:solidFill>
                  <a:srgbClr val="008000"/>
                </a:solidFill>
              </a:rPr>
              <a:t>The condition in the while statement of lines 29–33 invokes the </a:t>
            </a:r>
            <a:r>
              <a:rPr lang="en-US" b="1" smtClean="0">
                <a:solidFill>
                  <a:srgbClr val="C00000"/>
                </a:solidFill>
              </a:rPr>
              <a:t>operator void *</a:t>
            </a:r>
            <a:r>
              <a:rPr lang="en-US" smtClean="0">
                <a:solidFill>
                  <a:srgbClr val="008000"/>
                </a:solidFill>
              </a:rPr>
              <a:t> member function on cin implicitly.</a:t>
            </a:r>
          </a:p>
          <a:p>
            <a:pPr>
              <a:lnSpc>
                <a:spcPct val="120000"/>
              </a:lnSpc>
            </a:pPr>
            <a:r>
              <a:rPr lang="en-US" smtClean="0"/>
              <a:t>The condition remains true as long as neither the failbit nor the badbit has been set for cin.</a:t>
            </a:r>
          </a:p>
          <a:p>
            <a:pPr>
              <a:lnSpc>
                <a:spcPct val="120000"/>
              </a:lnSpc>
            </a:pPr>
            <a:r>
              <a:rPr lang="en-US" smtClean="0">
                <a:solidFill>
                  <a:srgbClr val="0000FF"/>
                </a:solidFill>
              </a:rPr>
              <a:t>Entering the end-of-file indicator sets the failbit for cin.</a:t>
            </a:r>
            <a:endParaRPr lang="en-US" dirty="0" smtClean="0">
              <a:solidFill>
                <a:srgbClr val="0000FF"/>
              </a:solidFill>
            </a:endParaRPr>
          </a:p>
        </p:txBody>
      </p:sp>
      <p:sp>
        <p:nvSpPr>
          <p:cNvPr id="37892"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 (cont.)</a:t>
            </a:r>
            <a:endParaRPr lang="en-US" dirty="0" smtClean="0"/>
          </a:p>
        </p:txBody>
      </p:sp>
      <p:sp>
        <p:nvSpPr>
          <p:cNvPr id="31747" name="Text Placeholder 2"/>
          <p:cNvSpPr>
            <a:spLocks noGrp="1"/>
          </p:cNvSpPr>
          <p:nvPr>
            <p:ph type="body" idx="1"/>
          </p:nvPr>
        </p:nvSpPr>
        <p:spPr/>
        <p:txBody>
          <a:bodyPr/>
          <a:lstStyle/>
          <a:p>
            <a:r>
              <a:rPr lang="en-US" smtClean="0"/>
              <a:t>The </a:t>
            </a:r>
            <a:r>
              <a:rPr lang="en-US" smtClean="0">
                <a:solidFill>
                  <a:srgbClr val="C00000"/>
                </a:solidFill>
              </a:rPr>
              <a:t>operator void * </a:t>
            </a:r>
            <a:r>
              <a:rPr lang="en-US" smtClean="0"/>
              <a:t>function can be used to test an input object for end-of-file, but </a:t>
            </a:r>
            <a:r>
              <a:rPr lang="en-US" smtClean="0">
                <a:solidFill>
                  <a:srgbClr val="008000"/>
                </a:solidFill>
              </a:rPr>
              <a:t>you can also call member function eof on the input object</a:t>
            </a:r>
            <a:r>
              <a:rPr lang="en-US" smtClean="0"/>
              <a:t>.</a:t>
            </a:r>
          </a:p>
          <a:p>
            <a:r>
              <a:rPr lang="en-US" smtClean="0"/>
              <a:t>Processing Data</a:t>
            </a:r>
          </a:p>
          <a:p>
            <a:r>
              <a:rPr lang="en-US" smtClean="0"/>
              <a:t>Figure 14.5 lists the keyboard combinations for entering end-of-file for various computer systems.</a:t>
            </a:r>
            <a:endParaRPr lang="en-US" dirty="0" smtClean="0"/>
          </a:p>
        </p:txBody>
      </p:sp>
      <p:sp>
        <p:nvSpPr>
          <p:cNvPr id="3891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pphtp9_14_Files_Page_11"/>
          <p:cNvPicPr>
            <a:picLocks noGrp="1" noChangeAspect="1"/>
          </p:cNvPicPr>
          <p:nvPr isPhoto="1"/>
        </p:nvPicPr>
        <p:blipFill rotWithShape="1">
          <a:blip r:embed="rId2">
            <a:extLst>
              <a:ext uri="{28A0092B-C50C-407E-A947-70E740481C1C}">
                <a14:useLocalDpi xmlns:a14="http://schemas.microsoft.com/office/drawing/2010/main" val="0"/>
              </a:ext>
            </a:extLst>
          </a:blip>
          <a:srcRect l="18332" r="18334" b="62339"/>
          <a:stretch/>
        </p:blipFill>
        <p:spPr bwMode="auto">
          <a:xfrm>
            <a:off x="457200" y="762000"/>
            <a:ext cx="823168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 (cont.)</a:t>
            </a:r>
            <a:endParaRPr lang="en-US" dirty="0" smtClean="0"/>
          </a:p>
        </p:txBody>
      </p:sp>
      <p:sp>
        <p:nvSpPr>
          <p:cNvPr id="34819" name="Text Placeholder 2"/>
          <p:cNvSpPr>
            <a:spLocks noGrp="1"/>
          </p:cNvSpPr>
          <p:nvPr>
            <p:ph type="body" idx="1"/>
          </p:nvPr>
        </p:nvSpPr>
        <p:spPr>
          <a:xfrm>
            <a:off x="457200" y="1371600"/>
            <a:ext cx="8229600" cy="4927600"/>
          </a:xfrm>
        </p:spPr>
        <p:txBody>
          <a:bodyPr>
            <a:normAutofit fontScale="70000" lnSpcReduction="20000"/>
          </a:bodyPr>
          <a:lstStyle/>
          <a:p>
            <a:pPr>
              <a:lnSpc>
                <a:spcPct val="120000"/>
              </a:lnSpc>
            </a:pPr>
            <a:r>
              <a:rPr lang="en-US" altLang="en-US" smtClean="0">
                <a:solidFill>
                  <a:srgbClr val="0000FF"/>
                </a:solidFill>
              </a:rPr>
              <a:t>When </a:t>
            </a:r>
            <a:r>
              <a:rPr lang="en-US" altLang="en-US" smtClean="0">
                <a:solidFill>
                  <a:srgbClr val="C00000"/>
                </a:solidFill>
              </a:rPr>
              <a:t>end-of-file</a:t>
            </a:r>
            <a:r>
              <a:rPr lang="en-US" altLang="en-US" smtClean="0">
                <a:solidFill>
                  <a:srgbClr val="0000FF"/>
                </a:solidFill>
              </a:rPr>
              <a:t> is encountered or </a:t>
            </a:r>
            <a:r>
              <a:rPr lang="en-US" altLang="en-US" smtClean="0">
                <a:solidFill>
                  <a:srgbClr val="C00000"/>
                </a:solidFill>
              </a:rPr>
              <a:t>bad data </a:t>
            </a:r>
            <a:r>
              <a:rPr lang="en-US" altLang="en-US" smtClean="0">
                <a:solidFill>
                  <a:srgbClr val="0000FF"/>
                </a:solidFill>
              </a:rPr>
              <a:t>is entered, </a:t>
            </a:r>
            <a:r>
              <a:rPr lang="en-US" altLang="en-US" b="1" smtClean="0">
                <a:solidFill>
                  <a:srgbClr val="C00000"/>
                </a:solidFill>
              </a:rPr>
              <a:t>operator void * </a:t>
            </a:r>
            <a:r>
              <a:rPr lang="en-US" altLang="en-US" smtClean="0">
                <a:solidFill>
                  <a:srgbClr val="0000FF"/>
                </a:solidFill>
              </a:rPr>
              <a:t>returns the </a:t>
            </a:r>
            <a:r>
              <a:rPr lang="en-US" altLang="en-US" smtClean="0">
                <a:solidFill>
                  <a:srgbClr val="C00000"/>
                </a:solidFill>
              </a:rPr>
              <a:t>null pointer </a:t>
            </a:r>
            <a:r>
              <a:rPr lang="en-US" altLang="en-US" smtClean="0">
                <a:solidFill>
                  <a:srgbClr val="0000FF"/>
                </a:solidFill>
              </a:rPr>
              <a:t>(which converts to the bool value false) and the while statement terminates.</a:t>
            </a:r>
          </a:p>
          <a:p>
            <a:pPr>
              <a:lnSpc>
                <a:spcPct val="120000"/>
              </a:lnSpc>
            </a:pPr>
            <a:r>
              <a:rPr lang="en-US" altLang="en-US" smtClean="0"/>
              <a:t>The user enters end-of-file to inform the program to process no additional data.</a:t>
            </a:r>
          </a:p>
          <a:p>
            <a:pPr>
              <a:lnSpc>
                <a:spcPct val="120000"/>
              </a:lnSpc>
            </a:pPr>
            <a:r>
              <a:rPr lang="en-US" altLang="en-US" smtClean="0"/>
              <a:t>The end-of-file indicator is set when the user enters the end-of-file key combination.</a:t>
            </a:r>
          </a:p>
          <a:p>
            <a:pPr>
              <a:lnSpc>
                <a:spcPct val="120000"/>
              </a:lnSpc>
            </a:pPr>
            <a:r>
              <a:rPr lang="en-US" altLang="en-US" smtClean="0"/>
              <a:t>Line 31 writes a set of data to the file clients.txt, using the stream insertion operator &lt;&lt; and the outClientFile object associated with the file at the beginning of the program.</a:t>
            </a:r>
          </a:p>
          <a:p>
            <a:pPr>
              <a:lnSpc>
                <a:spcPct val="120000"/>
              </a:lnSpc>
            </a:pPr>
            <a:r>
              <a:rPr lang="en-US" altLang="en-US" smtClean="0"/>
              <a:t>The data may be retrieved by a program designed to read the file (see Section 14.4).</a:t>
            </a:r>
          </a:p>
          <a:p>
            <a:pPr>
              <a:lnSpc>
                <a:spcPct val="120000"/>
              </a:lnSpc>
            </a:pPr>
            <a:r>
              <a:rPr lang="en-US" altLang="en-US" smtClean="0"/>
              <a:t>The file created in Fig. 14.3 is simply a </a:t>
            </a:r>
            <a:r>
              <a:rPr lang="en-US" altLang="en-US" smtClean="0">
                <a:solidFill>
                  <a:srgbClr val="0000FF"/>
                </a:solidFill>
              </a:rPr>
              <a:t>text file</a:t>
            </a:r>
            <a:r>
              <a:rPr lang="en-US" altLang="en-US" smtClean="0"/>
              <a:t>, so it can be viewed by any text editor.</a:t>
            </a:r>
          </a:p>
        </p:txBody>
      </p:sp>
      <p:sp>
        <p:nvSpPr>
          <p:cNvPr id="4096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14.3  Creating a Sequential File (cont.)</a:t>
            </a:r>
            <a:endParaRPr lang="en-US" dirty="0" smtClean="0"/>
          </a:p>
        </p:txBody>
      </p:sp>
      <p:sp>
        <p:nvSpPr>
          <p:cNvPr id="34819" name="Text Placeholder 2"/>
          <p:cNvSpPr>
            <a:spLocks noGrp="1"/>
          </p:cNvSpPr>
          <p:nvPr>
            <p:ph type="body" idx="1"/>
          </p:nvPr>
        </p:nvSpPr>
        <p:spPr/>
        <p:txBody>
          <a:bodyPr/>
          <a:lstStyle/>
          <a:p>
            <a:r>
              <a:rPr lang="en-US" smtClean="0"/>
              <a:t>Closing a File</a:t>
            </a:r>
          </a:p>
          <a:p>
            <a:r>
              <a:rPr lang="en-US" smtClean="0"/>
              <a:t>Once the user enters the end-of-file indicator, main terminates</a:t>
            </a:r>
            <a:r>
              <a:rPr lang="en-US" smtClean="0"/>
              <a:t>.</a:t>
            </a:r>
            <a:br>
              <a:rPr lang="en-US" smtClean="0"/>
            </a:br>
            <a:endParaRPr lang="en-US" smtClean="0"/>
          </a:p>
          <a:p>
            <a:r>
              <a:rPr lang="en-US" smtClean="0">
                <a:solidFill>
                  <a:srgbClr val="C00000"/>
                </a:solidFill>
              </a:rPr>
              <a:t>This </a:t>
            </a:r>
            <a:r>
              <a:rPr lang="en-US" smtClean="0">
                <a:solidFill>
                  <a:srgbClr val="0000FF"/>
                </a:solidFill>
              </a:rPr>
              <a:t>implicitly</a:t>
            </a:r>
            <a:r>
              <a:rPr lang="en-US" smtClean="0">
                <a:solidFill>
                  <a:srgbClr val="C00000"/>
                </a:solidFill>
              </a:rPr>
              <a:t> invokes outClientFile’s </a:t>
            </a:r>
            <a:r>
              <a:rPr lang="en-US" smtClean="0">
                <a:solidFill>
                  <a:srgbClr val="0000FF"/>
                </a:solidFill>
              </a:rPr>
              <a:t>destructor</a:t>
            </a:r>
            <a:r>
              <a:rPr lang="en-US" smtClean="0">
                <a:solidFill>
                  <a:srgbClr val="C00000"/>
                </a:solidFill>
              </a:rPr>
              <a:t>, which closes the clients.txt file</a:t>
            </a:r>
            <a:r>
              <a:rPr lang="en-US" smtClean="0">
                <a:solidFill>
                  <a:srgbClr val="C00000"/>
                </a:solidFill>
              </a:rPr>
              <a:t>.</a:t>
            </a:r>
            <a:br>
              <a:rPr lang="en-US" smtClean="0">
                <a:solidFill>
                  <a:srgbClr val="C00000"/>
                </a:solidFill>
              </a:rPr>
            </a:br>
            <a:endParaRPr lang="en-US" smtClean="0">
              <a:solidFill>
                <a:srgbClr val="C00000"/>
              </a:solidFill>
            </a:endParaRPr>
          </a:p>
          <a:p>
            <a:r>
              <a:rPr lang="en-US" smtClean="0"/>
              <a:t>You also can close the ofstream object explicitly, using </a:t>
            </a:r>
            <a:r>
              <a:rPr lang="en-US" smtClean="0">
                <a:solidFill>
                  <a:srgbClr val="0000FF"/>
                </a:solidFill>
              </a:rPr>
              <a:t>member function close</a:t>
            </a:r>
            <a:r>
              <a:rPr lang="en-US" smtClean="0"/>
              <a:t>.</a:t>
            </a:r>
          </a:p>
        </p:txBody>
      </p:sp>
      <p:sp>
        <p:nvSpPr>
          <p:cNvPr id="4198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cpphtp9_14_Files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14.4  Reading Data from a Sequential File</a:t>
            </a:r>
            <a:endParaRPr lang="en-US" dirty="0" smtClean="0"/>
          </a:p>
        </p:txBody>
      </p:sp>
      <p:sp>
        <p:nvSpPr>
          <p:cNvPr id="37891" name="Text Placeholder 2"/>
          <p:cNvSpPr>
            <a:spLocks noGrp="1"/>
          </p:cNvSpPr>
          <p:nvPr>
            <p:ph type="body" idx="1"/>
          </p:nvPr>
        </p:nvSpPr>
        <p:spPr/>
        <p:txBody>
          <a:bodyPr/>
          <a:lstStyle/>
          <a:p>
            <a:r>
              <a:rPr lang="en-US" altLang="en-US" smtClean="0"/>
              <a:t>Files store data so it may be retrieved for processing when needed.</a:t>
            </a:r>
          </a:p>
          <a:p>
            <a:r>
              <a:rPr lang="en-US" altLang="en-US" smtClean="0"/>
              <a:t>In this section, we discuss how to read data </a:t>
            </a:r>
            <a:r>
              <a:rPr lang="en-US" altLang="en-US" smtClean="0">
                <a:solidFill>
                  <a:srgbClr val="C00000"/>
                </a:solidFill>
              </a:rPr>
              <a:t>sequentially from a file</a:t>
            </a:r>
            <a:r>
              <a:rPr lang="en-US" altLang="en-US" smtClean="0"/>
              <a:t>.</a:t>
            </a:r>
          </a:p>
          <a:p>
            <a:r>
              <a:rPr lang="en-US" altLang="en-US" smtClean="0"/>
              <a:t>Figure 14.6 reads records from the clients.txt file that we created using the program of Fig. 14.3 and displays the contents of these records.</a:t>
            </a:r>
          </a:p>
        </p:txBody>
      </p:sp>
      <p:sp>
        <p:nvSpPr>
          <p:cNvPr id="4403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14.4  Reading Data from a Sequential File</a:t>
            </a:r>
            <a:endParaRPr lang="en-US" dirty="0" smtClean="0"/>
          </a:p>
        </p:txBody>
      </p:sp>
      <p:sp>
        <p:nvSpPr>
          <p:cNvPr id="38915" name="Text Placeholder 2"/>
          <p:cNvSpPr>
            <a:spLocks noGrp="1"/>
          </p:cNvSpPr>
          <p:nvPr>
            <p:ph type="body" idx="1"/>
          </p:nvPr>
        </p:nvSpPr>
        <p:spPr/>
        <p:txBody>
          <a:bodyPr/>
          <a:lstStyle/>
          <a:p>
            <a:r>
              <a:rPr lang="en-US" altLang="en-US" smtClean="0"/>
              <a:t>Creating an </a:t>
            </a:r>
            <a:r>
              <a:rPr lang="en-US" altLang="en-US" smtClean="0">
                <a:solidFill>
                  <a:srgbClr val="C00000"/>
                </a:solidFill>
              </a:rPr>
              <a:t>ifstream</a:t>
            </a:r>
            <a:r>
              <a:rPr lang="en-US" altLang="en-US" smtClean="0"/>
              <a:t> object opens a file for input.</a:t>
            </a:r>
          </a:p>
          <a:p>
            <a:r>
              <a:rPr lang="en-US" altLang="en-US" smtClean="0"/>
              <a:t>The ifstream constructor can receive the filename and the file open mode as arguments.</a:t>
            </a:r>
          </a:p>
          <a:p>
            <a:r>
              <a:rPr lang="en-US" altLang="en-US" smtClean="0"/>
              <a:t>Line 15 creates an ifstream object called inClientFile and associates it with the clients.txt file.</a:t>
            </a:r>
          </a:p>
          <a:p>
            <a:r>
              <a:rPr lang="en-US" altLang="en-US" smtClean="0"/>
              <a:t>The arguments in parentheses are passed to the ifstream constructor function, which opens the file and establishes a “line of communication” with the file.</a:t>
            </a:r>
          </a:p>
        </p:txBody>
      </p:sp>
      <p:sp>
        <p:nvSpPr>
          <p:cNvPr id="4506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cpphtp9_14_Files_Page_0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cpphtp9_14_Files_Page_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
        <p:nvSpPr>
          <p:cNvPr id="5" name="TextBox 4"/>
          <p:cNvSpPr txBox="1"/>
          <p:nvPr/>
        </p:nvSpPr>
        <p:spPr>
          <a:xfrm>
            <a:off x="1676400" y="3228151"/>
            <a:ext cx="6096000" cy="400110"/>
          </a:xfrm>
          <a:prstGeom prst="rect">
            <a:avLst/>
          </a:prstGeom>
          <a:noFill/>
        </p:spPr>
        <p:txBody>
          <a:bodyPr wrap="square" rtlCol="0">
            <a:spAutoFit/>
          </a:bodyPr>
          <a:lstStyle/>
          <a:p>
            <a:r>
              <a:rPr lang="en-US" sz="2000" smtClean="0">
                <a:solidFill>
                  <a:srgbClr val="0000FF"/>
                </a:solidFill>
                <a:latin typeface="Calibri" panose="020F0502020204030204" pitchFamily="34" charset="0"/>
              </a:rPr>
              <a:t>ios::in    </a:t>
            </a:r>
            <a:r>
              <a:rPr lang="en-US" sz="2000" smtClean="0">
                <a:solidFill>
                  <a:srgbClr val="C00000"/>
                </a:solidFill>
                <a:latin typeface="Calibri" panose="020F0502020204030204" pitchFamily="34" charset="0"/>
              </a:rPr>
              <a:t>should be </a:t>
            </a:r>
            <a:r>
              <a:rPr lang="en-US" sz="2000" smtClean="0">
                <a:latin typeface="Calibri" panose="020F0502020204030204" pitchFamily="34" charset="0"/>
              </a:rPr>
              <a:t>the default for a file opened for input</a:t>
            </a:r>
            <a:endParaRPr lang="en-US" sz="2000">
              <a:latin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cpphtp9_14_Files_Page_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cxnSp>
        <p:nvCxnSpPr>
          <p:cNvPr id="4" name="Straight Arrow Connector 3"/>
          <p:cNvCxnSpPr/>
          <p:nvPr/>
        </p:nvCxnSpPr>
        <p:spPr>
          <a:xfrm>
            <a:off x="5486400" y="3048000"/>
            <a:ext cx="0" cy="53340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40143" y="4114800"/>
            <a:ext cx="3583032" cy="276999"/>
          </a:xfrm>
          <a:prstGeom prst="rect">
            <a:avLst/>
          </a:prstGeom>
          <a:noFill/>
        </p:spPr>
        <p:txBody>
          <a:bodyPr wrap="none" rtlCol="0">
            <a:spAutoFit/>
          </a:bodyPr>
          <a:lstStyle/>
          <a:p>
            <a:r>
              <a:rPr lang="en-US" sz="1200" smtClean="0">
                <a:solidFill>
                  <a:srgbClr val="C00000"/>
                </a:solidFill>
                <a:latin typeface="Consolas" panose="020B0609020204030204" pitchFamily="49" charset="0"/>
              </a:rPr>
              <a:t>//Test for a null pointer (bool 0 value)</a:t>
            </a:r>
            <a:endParaRPr lang="en-US" sz="1200">
              <a:solidFill>
                <a:srgbClr val="C00000"/>
              </a:solidFill>
              <a:latin typeface="Consolas" panose="020B0609020204030204" pitchFamily="49"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cpphtp9_14_Files_Page_1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cpphtp9_14_Files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14.4  Reading Data from a Sequential File</a:t>
            </a:r>
            <a:endParaRPr lang="en-US" dirty="0" smtClean="0"/>
          </a:p>
        </p:txBody>
      </p:sp>
      <p:sp>
        <p:nvSpPr>
          <p:cNvPr id="41987" name="Text Placeholder 2"/>
          <p:cNvSpPr>
            <a:spLocks noGrp="1"/>
          </p:cNvSpPr>
          <p:nvPr>
            <p:ph type="body" idx="1"/>
          </p:nvPr>
        </p:nvSpPr>
        <p:spPr/>
        <p:txBody>
          <a:bodyPr/>
          <a:lstStyle/>
          <a:p>
            <a:r>
              <a:rPr lang="en-US" sz="2800" smtClean="0">
                <a:solidFill>
                  <a:srgbClr val="0000FF"/>
                </a:solidFill>
              </a:rPr>
              <a:t>Opening a File for Input</a:t>
            </a:r>
          </a:p>
          <a:p>
            <a:r>
              <a:rPr lang="en-US" smtClean="0">
                <a:solidFill>
                  <a:srgbClr val="C00000"/>
                </a:solidFill>
              </a:rPr>
              <a:t>Objects of class ifstream are opened for input by default.</a:t>
            </a:r>
          </a:p>
          <a:p>
            <a:r>
              <a:rPr lang="en-US" smtClean="0"/>
              <a:t>We could have used the statement</a:t>
            </a:r>
          </a:p>
          <a:p>
            <a:pPr lvl="2"/>
            <a:r>
              <a:rPr lang="en-US" smtClean="0"/>
              <a:t>ifstream inClientFile( "clients.txt" );</a:t>
            </a:r>
          </a:p>
          <a:p>
            <a:r>
              <a:rPr lang="en-US" smtClean="0"/>
              <a:t>to open clients.dat for input.</a:t>
            </a:r>
          </a:p>
          <a:p>
            <a:r>
              <a:rPr lang="en-US" smtClean="0">
                <a:solidFill>
                  <a:srgbClr val="0000FF"/>
                </a:solidFill>
              </a:rPr>
              <a:t>Just as with an ofstream object, an ifstream object can be created without opening a specific file, because a file can be attached to it later.</a:t>
            </a:r>
            <a:endParaRPr lang="en-US" dirty="0" smtClean="0">
              <a:solidFill>
                <a:srgbClr val="0000FF"/>
              </a:solidFill>
            </a:endParaRPr>
          </a:p>
        </p:txBody>
      </p:sp>
      <p:sp>
        <p:nvSpPr>
          <p:cNvPr id="5018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14.4  Reading Data from a Sequential File</a:t>
            </a:r>
            <a:endParaRPr lang="en-US" dirty="0" smtClean="0"/>
          </a:p>
        </p:txBody>
      </p:sp>
      <p:sp>
        <p:nvSpPr>
          <p:cNvPr id="41987" name="Text Placeholder 2"/>
          <p:cNvSpPr>
            <a:spLocks noGrp="1"/>
          </p:cNvSpPr>
          <p:nvPr>
            <p:ph type="body" idx="1"/>
          </p:nvPr>
        </p:nvSpPr>
        <p:spPr/>
        <p:txBody>
          <a:bodyPr/>
          <a:lstStyle/>
          <a:p>
            <a:r>
              <a:rPr lang="en-US" sz="2800" smtClean="0">
                <a:solidFill>
                  <a:srgbClr val="0000FF"/>
                </a:solidFill>
              </a:rPr>
              <a:t>Reading from the File </a:t>
            </a:r>
          </a:p>
          <a:p>
            <a:r>
              <a:rPr lang="en-US" smtClean="0"/>
              <a:t>Line 32 reads a set of data (i.e., a record) from the file.</a:t>
            </a:r>
          </a:p>
          <a:p>
            <a:r>
              <a:rPr lang="en-US" smtClean="0"/>
              <a:t>Each time line 32 executes, it reads another record from the file into the variables account, name and balance.</a:t>
            </a:r>
          </a:p>
          <a:p>
            <a:r>
              <a:rPr lang="en-US" smtClean="0">
                <a:solidFill>
                  <a:srgbClr val="008000"/>
                </a:solidFill>
              </a:rPr>
              <a:t>When the end of file has been reached, the implicit call to </a:t>
            </a:r>
            <a:r>
              <a:rPr lang="en-US" smtClean="0">
                <a:solidFill>
                  <a:srgbClr val="C00000"/>
                </a:solidFill>
              </a:rPr>
              <a:t>operator void * </a:t>
            </a:r>
            <a:r>
              <a:rPr lang="en-US" smtClean="0">
                <a:solidFill>
                  <a:srgbClr val="008000"/>
                </a:solidFill>
              </a:rPr>
              <a:t>in the while condition returns the </a:t>
            </a:r>
            <a:r>
              <a:rPr lang="en-US" smtClean="0">
                <a:solidFill>
                  <a:srgbClr val="0000FF"/>
                </a:solidFill>
              </a:rPr>
              <a:t>null pointer </a:t>
            </a:r>
            <a:r>
              <a:rPr lang="en-US" smtClean="0">
                <a:solidFill>
                  <a:srgbClr val="008000"/>
                </a:solidFill>
              </a:rPr>
              <a:t>(which converts to the </a:t>
            </a:r>
            <a:r>
              <a:rPr lang="en-US" smtClean="0">
                <a:solidFill>
                  <a:srgbClr val="0000FF"/>
                </a:solidFill>
              </a:rPr>
              <a:t>bool value false</a:t>
            </a:r>
            <a:r>
              <a:rPr lang="en-US" smtClean="0">
                <a:solidFill>
                  <a:srgbClr val="008000"/>
                </a:solidFill>
              </a:rPr>
              <a:t>), the ifstream destructor function closes the file and the program terminates.</a:t>
            </a:r>
            <a:endParaRPr lang="en-US" dirty="0" smtClean="0">
              <a:solidFill>
                <a:srgbClr val="008000"/>
              </a:solidFill>
            </a:endParaRPr>
          </a:p>
        </p:txBody>
      </p:sp>
      <p:sp>
        <p:nvSpPr>
          <p:cNvPr id="5018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14.4  Reading Data from a Sequential File (cont.)</a:t>
            </a:r>
            <a:endParaRPr lang="en-US" sz="2400" dirty="0" smtClean="0"/>
          </a:p>
        </p:txBody>
      </p:sp>
      <p:sp>
        <p:nvSpPr>
          <p:cNvPr id="43011" name="Text Placeholder 2"/>
          <p:cNvSpPr>
            <a:spLocks noGrp="1"/>
          </p:cNvSpPr>
          <p:nvPr>
            <p:ph type="body" idx="1"/>
          </p:nvPr>
        </p:nvSpPr>
        <p:spPr/>
        <p:txBody>
          <a:bodyPr>
            <a:normAutofit fontScale="77500" lnSpcReduction="20000"/>
          </a:bodyPr>
          <a:lstStyle/>
          <a:p>
            <a:pPr>
              <a:lnSpc>
                <a:spcPct val="120000"/>
              </a:lnSpc>
            </a:pPr>
            <a:r>
              <a:rPr lang="en-US" sz="3600" smtClean="0">
                <a:solidFill>
                  <a:srgbClr val="0000FF"/>
                </a:solidFill>
              </a:rPr>
              <a:t>File Position Pointers</a:t>
            </a:r>
          </a:p>
          <a:p>
            <a:pPr>
              <a:lnSpc>
                <a:spcPct val="120000"/>
              </a:lnSpc>
            </a:pPr>
            <a:r>
              <a:rPr lang="en-US" smtClean="0"/>
              <a:t>To retrieve data sequentially from a file, programs normally start reading from the beginning of the file and read all the data consecutively until the desired data is found.</a:t>
            </a:r>
          </a:p>
          <a:p>
            <a:pPr>
              <a:lnSpc>
                <a:spcPct val="120000"/>
              </a:lnSpc>
            </a:pPr>
            <a:r>
              <a:rPr lang="en-US" smtClean="0"/>
              <a:t>It might be necessary to process the file sequentially several times (from the beginning of the file) during the execution of a program.</a:t>
            </a:r>
          </a:p>
          <a:p>
            <a:pPr>
              <a:lnSpc>
                <a:spcPct val="120000"/>
              </a:lnSpc>
            </a:pPr>
            <a:r>
              <a:rPr lang="en-US" smtClean="0"/>
              <a:t>Both istream and ostream provide member functions for repositioning the file-position pointer (the byte number of the next byte in the file to be read or written).</a:t>
            </a:r>
          </a:p>
          <a:p>
            <a:pPr lvl="1">
              <a:lnSpc>
                <a:spcPct val="120000"/>
              </a:lnSpc>
            </a:pPr>
            <a:r>
              <a:rPr lang="en-US" sz="2600" smtClean="0">
                <a:latin typeface="Consolas" panose="020B0609020204030204" pitchFamily="49" charset="0"/>
                <a:cs typeface="Consolas" panose="020B0609020204030204" pitchFamily="49" charset="0"/>
              </a:rPr>
              <a:t>seek</a:t>
            </a:r>
            <a:r>
              <a:rPr lang="en-US" sz="2600" smtClean="0">
                <a:solidFill>
                  <a:srgbClr val="C00000"/>
                </a:solidFill>
                <a:latin typeface="Consolas" panose="020B0609020204030204" pitchFamily="49" charset="0"/>
                <a:cs typeface="Consolas" panose="020B0609020204030204" pitchFamily="49" charset="0"/>
              </a:rPr>
              <a:t>g</a:t>
            </a:r>
            <a:r>
              <a:rPr lang="en-US" sz="2600" smtClean="0">
                <a:latin typeface="Consolas" panose="020B0609020204030204" pitchFamily="49" charset="0"/>
                <a:cs typeface="Consolas" panose="020B0609020204030204" pitchFamily="49" charset="0"/>
              </a:rPr>
              <a:t> (“seek </a:t>
            </a:r>
            <a:r>
              <a:rPr lang="en-US" sz="2600" smtClean="0">
                <a:solidFill>
                  <a:srgbClr val="C00000"/>
                </a:solidFill>
                <a:latin typeface="Consolas" panose="020B0609020204030204" pitchFamily="49" charset="0"/>
                <a:cs typeface="Consolas" panose="020B0609020204030204" pitchFamily="49" charset="0"/>
              </a:rPr>
              <a:t>get</a:t>
            </a:r>
            <a:r>
              <a:rPr lang="en-US" sz="2600" smtClean="0">
                <a:latin typeface="Consolas" panose="020B0609020204030204" pitchFamily="49" charset="0"/>
                <a:cs typeface="Consolas" panose="020B0609020204030204" pitchFamily="49" charset="0"/>
              </a:rPr>
              <a:t>”) for </a:t>
            </a:r>
            <a:r>
              <a:rPr lang="en-US" sz="2600" smtClean="0">
                <a:solidFill>
                  <a:srgbClr val="0000FF"/>
                </a:solidFill>
                <a:latin typeface="Consolas" panose="020B0609020204030204" pitchFamily="49" charset="0"/>
                <a:cs typeface="Consolas" panose="020B0609020204030204" pitchFamily="49" charset="0"/>
              </a:rPr>
              <a:t>ifstream </a:t>
            </a:r>
            <a:endParaRPr lang="en-US" sz="2600" smtClean="0">
              <a:solidFill>
                <a:srgbClr val="0000FF"/>
              </a:solidFill>
              <a:latin typeface="Consolas" panose="020B0609020204030204" pitchFamily="49" charset="0"/>
              <a:cs typeface="Consolas" panose="020B0609020204030204" pitchFamily="49" charset="0"/>
            </a:endParaRPr>
          </a:p>
          <a:p>
            <a:pPr lvl="1">
              <a:lnSpc>
                <a:spcPct val="120000"/>
              </a:lnSpc>
            </a:pPr>
            <a:r>
              <a:rPr lang="en-US" sz="2600" smtClean="0">
                <a:latin typeface="Consolas" panose="020B0609020204030204" pitchFamily="49" charset="0"/>
                <a:cs typeface="Consolas" panose="020B0609020204030204" pitchFamily="49" charset="0"/>
              </a:rPr>
              <a:t>seek</a:t>
            </a:r>
            <a:r>
              <a:rPr lang="en-US" sz="2600" smtClean="0">
                <a:solidFill>
                  <a:srgbClr val="C00000"/>
                </a:solidFill>
                <a:latin typeface="Consolas" panose="020B0609020204030204" pitchFamily="49" charset="0"/>
                <a:cs typeface="Consolas" panose="020B0609020204030204" pitchFamily="49" charset="0"/>
              </a:rPr>
              <a:t>p</a:t>
            </a:r>
            <a:r>
              <a:rPr lang="en-US" sz="2600" smtClean="0">
                <a:latin typeface="Consolas" panose="020B0609020204030204" pitchFamily="49" charset="0"/>
                <a:cs typeface="Consolas" panose="020B0609020204030204" pitchFamily="49" charset="0"/>
              </a:rPr>
              <a:t> (“seek </a:t>
            </a:r>
            <a:r>
              <a:rPr lang="en-US" sz="2600" smtClean="0">
                <a:solidFill>
                  <a:srgbClr val="C00000"/>
                </a:solidFill>
                <a:latin typeface="Consolas" panose="020B0609020204030204" pitchFamily="49" charset="0"/>
                <a:cs typeface="Consolas" panose="020B0609020204030204" pitchFamily="49" charset="0"/>
              </a:rPr>
              <a:t>put</a:t>
            </a:r>
            <a:r>
              <a:rPr lang="en-US" sz="2600" smtClean="0">
                <a:latin typeface="Consolas" panose="020B0609020204030204" pitchFamily="49" charset="0"/>
                <a:cs typeface="Consolas" panose="020B0609020204030204" pitchFamily="49" charset="0"/>
              </a:rPr>
              <a:t>”) for </a:t>
            </a:r>
            <a:r>
              <a:rPr lang="en-US" sz="2600" smtClean="0">
                <a:solidFill>
                  <a:srgbClr val="0000FF"/>
                </a:solidFill>
                <a:latin typeface="Consolas" panose="020B0609020204030204" pitchFamily="49" charset="0"/>
                <a:cs typeface="Consolas" panose="020B0609020204030204" pitchFamily="49" charset="0"/>
              </a:rPr>
              <a:t>ofstream</a:t>
            </a:r>
            <a:endParaRPr lang="en-US" sz="2600" dirty="0" smtClean="0">
              <a:solidFill>
                <a:srgbClr val="0000FF"/>
              </a:solidFill>
              <a:latin typeface="Consolas" panose="020B0609020204030204" pitchFamily="49" charset="0"/>
              <a:cs typeface="Consolas" panose="020B0609020204030204" pitchFamily="49" charset="0"/>
            </a:endParaRPr>
          </a:p>
        </p:txBody>
      </p:sp>
      <p:sp>
        <p:nvSpPr>
          <p:cNvPr id="5120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14.4  Reading Data from a Sequential File</a:t>
            </a:r>
            <a:endParaRPr lang="en-US" dirty="0" smtClean="0"/>
          </a:p>
        </p:txBody>
      </p:sp>
      <p:sp>
        <p:nvSpPr>
          <p:cNvPr id="47107" name="Text Placeholder 2"/>
          <p:cNvSpPr>
            <a:spLocks noGrp="1"/>
          </p:cNvSpPr>
          <p:nvPr>
            <p:ph type="body" idx="1"/>
          </p:nvPr>
        </p:nvSpPr>
        <p:spPr/>
        <p:txBody>
          <a:bodyPr/>
          <a:lstStyle/>
          <a:p>
            <a:r>
              <a:rPr lang="en-US" altLang="en-US" smtClean="0"/>
              <a:t>Each </a:t>
            </a:r>
            <a:r>
              <a:rPr lang="en-US" altLang="en-US" smtClean="0">
                <a:solidFill>
                  <a:srgbClr val="0000FF"/>
                </a:solidFill>
              </a:rPr>
              <a:t>istream object </a:t>
            </a:r>
            <a:r>
              <a:rPr lang="en-US" altLang="en-US" smtClean="0"/>
              <a:t>has a </a:t>
            </a:r>
            <a:r>
              <a:rPr lang="en-US" altLang="en-US" smtClean="0">
                <a:solidFill>
                  <a:srgbClr val="C00000"/>
                </a:solidFill>
              </a:rPr>
              <a:t>get pointer</a:t>
            </a:r>
            <a:r>
              <a:rPr lang="en-US" altLang="en-US" smtClean="0"/>
              <a:t>, which indicates the byte number in the file from which the next input is to occur, and each ostream object has a put pointer, which indicates the byte number in the file at which the next output should be placed.</a:t>
            </a:r>
          </a:p>
          <a:p>
            <a:r>
              <a:rPr lang="en-US" altLang="en-US" smtClean="0"/>
              <a:t>The statement</a:t>
            </a:r>
          </a:p>
          <a:p>
            <a:pPr lvl="2">
              <a:spcBef>
                <a:spcPts val="400"/>
              </a:spcBef>
            </a:pPr>
            <a:r>
              <a:rPr lang="en-US" altLang="en-US" smtClean="0">
                <a:solidFill>
                  <a:srgbClr val="0000FF"/>
                </a:solidFill>
                <a:latin typeface="Consolas" panose="020B0609020204030204" pitchFamily="49" charset="0"/>
                <a:cs typeface="Consolas" panose="020B0609020204030204" pitchFamily="49" charset="0"/>
              </a:rPr>
              <a:t>inClientFile.seekg( </a:t>
            </a:r>
            <a:r>
              <a:rPr lang="en-US" altLang="en-US" smtClean="0">
                <a:solidFill>
                  <a:srgbClr val="0000FF"/>
                </a:solidFill>
                <a:latin typeface="Consolas" panose="020B0609020204030204" pitchFamily="49" charset="0"/>
                <a:cs typeface="Consolas" panose="020B0609020204030204" pitchFamily="49" charset="0"/>
              </a:rPr>
              <a:t>0l );  //long 0</a:t>
            </a:r>
            <a:endParaRPr lang="en-US" altLang="en-US" smtClean="0">
              <a:solidFill>
                <a:srgbClr val="0000FF"/>
              </a:solidFill>
              <a:latin typeface="Consolas" panose="020B0609020204030204" pitchFamily="49" charset="0"/>
              <a:cs typeface="Consolas" panose="020B0609020204030204" pitchFamily="49" charset="0"/>
            </a:endParaRPr>
          </a:p>
          <a:p>
            <a:r>
              <a:rPr lang="en-US" altLang="en-US" smtClean="0"/>
              <a:t>repositions the </a:t>
            </a:r>
            <a:r>
              <a:rPr lang="en-US" altLang="en-US" smtClean="0">
                <a:solidFill>
                  <a:srgbClr val="0000FF"/>
                </a:solidFill>
              </a:rPr>
              <a:t>file-position pointer </a:t>
            </a:r>
            <a:r>
              <a:rPr lang="en-US" altLang="en-US" smtClean="0"/>
              <a:t>to the </a:t>
            </a:r>
            <a:r>
              <a:rPr lang="en-US" altLang="en-US" smtClean="0">
                <a:solidFill>
                  <a:srgbClr val="C00000"/>
                </a:solidFill>
              </a:rPr>
              <a:t>beginning of the file (location 0)</a:t>
            </a:r>
            <a:r>
              <a:rPr lang="en-US" altLang="en-US" smtClean="0"/>
              <a:t> attached to inClientFile.</a:t>
            </a:r>
          </a:p>
          <a:p>
            <a:r>
              <a:rPr lang="en-US" altLang="en-US" smtClean="0">
                <a:solidFill>
                  <a:srgbClr val="008000"/>
                </a:solidFill>
              </a:rPr>
              <a:t>The argument to seekg normally is a </a:t>
            </a:r>
            <a:r>
              <a:rPr lang="en-US" altLang="en-US" smtClean="0">
                <a:solidFill>
                  <a:srgbClr val="0000FF"/>
                </a:solidFill>
              </a:rPr>
              <a:t>long integer</a:t>
            </a:r>
            <a:r>
              <a:rPr lang="en-US" altLang="en-US" smtClean="0">
                <a:solidFill>
                  <a:srgbClr val="008000"/>
                </a:solidFill>
              </a:rPr>
              <a:t>.</a:t>
            </a:r>
          </a:p>
        </p:txBody>
      </p:sp>
      <p:sp>
        <p:nvSpPr>
          <p:cNvPr id="5222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14.4  Reading Data from a Sequential File</a:t>
            </a:r>
            <a:endParaRPr lang="en-US" dirty="0" smtClean="0"/>
          </a:p>
        </p:txBody>
      </p:sp>
      <p:sp>
        <p:nvSpPr>
          <p:cNvPr id="48131" name="Text Placeholder 2"/>
          <p:cNvSpPr>
            <a:spLocks noGrp="1"/>
          </p:cNvSpPr>
          <p:nvPr>
            <p:ph type="body" idx="1"/>
          </p:nvPr>
        </p:nvSpPr>
        <p:spPr>
          <a:xfrm>
            <a:off x="457200" y="1481138"/>
            <a:ext cx="8229600" cy="4310062"/>
          </a:xfrm>
        </p:spPr>
        <p:txBody>
          <a:bodyPr>
            <a:normAutofit fontScale="92500" lnSpcReduction="10000"/>
          </a:bodyPr>
          <a:lstStyle/>
          <a:p>
            <a:pPr>
              <a:lnSpc>
                <a:spcPct val="110000"/>
              </a:lnSpc>
            </a:pPr>
            <a:r>
              <a:rPr lang="en-US" altLang="en-US" smtClean="0"/>
              <a:t>A second argument can be specified to indicate the </a:t>
            </a:r>
            <a:r>
              <a:rPr lang="en-US" altLang="en-US" smtClean="0">
                <a:solidFill>
                  <a:srgbClr val="0000FF"/>
                </a:solidFill>
              </a:rPr>
              <a:t>seek direction</a:t>
            </a:r>
            <a:r>
              <a:rPr lang="en-US" altLang="en-US" smtClean="0"/>
              <a:t>, which can be </a:t>
            </a:r>
          </a:p>
          <a:p>
            <a:pPr lvl="1">
              <a:lnSpc>
                <a:spcPct val="110000"/>
              </a:lnSpc>
            </a:pPr>
            <a:r>
              <a:rPr lang="en-US" altLang="en-US" smtClean="0">
                <a:solidFill>
                  <a:srgbClr val="0000FF"/>
                </a:solidFill>
              </a:rPr>
              <a:t>ios::beg </a:t>
            </a:r>
            <a:r>
              <a:rPr lang="en-US" altLang="en-US" smtClean="0"/>
              <a:t>(the default) for positioning </a:t>
            </a:r>
            <a:r>
              <a:rPr lang="en-US" altLang="en-US" smtClean="0">
                <a:solidFill>
                  <a:srgbClr val="C00000"/>
                </a:solidFill>
              </a:rPr>
              <a:t>relative to </a:t>
            </a:r>
            <a:r>
              <a:rPr lang="en-US" altLang="en-US" smtClean="0"/>
              <a:t>the </a:t>
            </a:r>
            <a:r>
              <a:rPr lang="en-US" altLang="en-US" smtClean="0">
                <a:solidFill>
                  <a:srgbClr val="0000FF"/>
                </a:solidFill>
              </a:rPr>
              <a:t>beginning</a:t>
            </a:r>
            <a:r>
              <a:rPr lang="en-US" altLang="en-US" smtClean="0"/>
              <a:t> of a stream,</a:t>
            </a:r>
          </a:p>
          <a:p>
            <a:pPr lvl="1">
              <a:lnSpc>
                <a:spcPct val="110000"/>
              </a:lnSpc>
            </a:pPr>
            <a:r>
              <a:rPr lang="en-US" altLang="en-US" smtClean="0">
                <a:solidFill>
                  <a:srgbClr val="0000FF"/>
                </a:solidFill>
              </a:rPr>
              <a:t>ios::cur </a:t>
            </a:r>
            <a:r>
              <a:rPr lang="en-US" altLang="en-US" smtClean="0"/>
              <a:t>for positioning </a:t>
            </a:r>
            <a:r>
              <a:rPr lang="en-US" altLang="en-US">
                <a:solidFill>
                  <a:srgbClr val="C00000"/>
                </a:solidFill>
              </a:rPr>
              <a:t>relative to </a:t>
            </a:r>
            <a:r>
              <a:rPr lang="en-US" altLang="en-US" smtClean="0"/>
              <a:t>the </a:t>
            </a:r>
            <a:r>
              <a:rPr lang="en-US" altLang="en-US" smtClean="0">
                <a:solidFill>
                  <a:srgbClr val="0000FF"/>
                </a:solidFill>
              </a:rPr>
              <a:t>current position </a:t>
            </a:r>
            <a:r>
              <a:rPr lang="en-US" altLang="en-US" smtClean="0"/>
              <a:t>in a stream or </a:t>
            </a:r>
          </a:p>
          <a:p>
            <a:pPr lvl="1">
              <a:lnSpc>
                <a:spcPct val="110000"/>
              </a:lnSpc>
            </a:pPr>
            <a:r>
              <a:rPr lang="en-US" altLang="en-US" smtClean="0">
                <a:solidFill>
                  <a:srgbClr val="0000FF"/>
                </a:solidFill>
              </a:rPr>
              <a:t>ios::end </a:t>
            </a:r>
            <a:r>
              <a:rPr lang="en-US" altLang="en-US" smtClean="0"/>
              <a:t>for positioning </a:t>
            </a:r>
            <a:r>
              <a:rPr lang="en-US" altLang="en-US">
                <a:solidFill>
                  <a:srgbClr val="C00000"/>
                </a:solidFill>
              </a:rPr>
              <a:t>relative to </a:t>
            </a:r>
            <a:r>
              <a:rPr lang="en-US" altLang="en-US" smtClean="0"/>
              <a:t>the </a:t>
            </a:r>
            <a:r>
              <a:rPr lang="en-US" altLang="en-US" smtClean="0">
                <a:solidFill>
                  <a:srgbClr val="0000FF"/>
                </a:solidFill>
              </a:rPr>
              <a:t>end</a:t>
            </a:r>
            <a:r>
              <a:rPr lang="en-US" altLang="en-US" smtClean="0"/>
              <a:t> of a stream</a:t>
            </a:r>
          </a:p>
          <a:p>
            <a:pPr>
              <a:lnSpc>
                <a:spcPct val="110000"/>
              </a:lnSpc>
            </a:pPr>
            <a:r>
              <a:rPr lang="en-US" altLang="en-US" smtClean="0"/>
              <a:t>The </a:t>
            </a:r>
            <a:r>
              <a:rPr lang="en-US" altLang="en-US" smtClean="0">
                <a:solidFill>
                  <a:srgbClr val="0000FF"/>
                </a:solidFill>
              </a:rPr>
              <a:t>file-position pointer </a:t>
            </a:r>
            <a:r>
              <a:rPr lang="en-US" altLang="en-US" smtClean="0"/>
              <a:t>is an integer value that specifies the location in the file as a </a:t>
            </a:r>
            <a:r>
              <a:rPr lang="en-US" altLang="en-US" smtClean="0">
                <a:solidFill>
                  <a:srgbClr val="C00000"/>
                </a:solidFill>
              </a:rPr>
              <a:t>number of bytes </a:t>
            </a:r>
            <a:r>
              <a:rPr lang="en-US" altLang="en-US" smtClean="0"/>
              <a:t>from the file’s starting location (this is also referred to as the offset from the beginning of the file).</a:t>
            </a:r>
          </a:p>
        </p:txBody>
      </p:sp>
      <p:sp>
        <p:nvSpPr>
          <p:cNvPr id="53252"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14.4  Reading Data from a Sequential File</a:t>
            </a:r>
            <a:endParaRPr lang="en-US" dirty="0" smtClean="0"/>
          </a:p>
        </p:txBody>
      </p:sp>
      <p:sp>
        <p:nvSpPr>
          <p:cNvPr id="49155" name="Text Placeholder 2"/>
          <p:cNvSpPr>
            <a:spLocks noGrp="1"/>
          </p:cNvSpPr>
          <p:nvPr>
            <p:ph type="body" idx="1"/>
          </p:nvPr>
        </p:nvSpPr>
        <p:spPr/>
        <p:txBody>
          <a:bodyPr/>
          <a:lstStyle/>
          <a:p>
            <a:r>
              <a:rPr lang="en-US" altLang="en-US" sz="2400" smtClean="0"/>
              <a:t>Some examples of positioning the </a:t>
            </a:r>
            <a:r>
              <a:rPr lang="en-US" altLang="en-US" sz="2400" smtClean="0">
                <a:solidFill>
                  <a:srgbClr val="C00000"/>
                </a:solidFill>
              </a:rPr>
              <a:t>get</a:t>
            </a:r>
            <a:r>
              <a:rPr lang="en-US" altLang="en-US" sz="2400" smtClean="0"/>
              <a:t> </a:t>
            </a:r>
            <a:r>
              <a:rPr lang="en-US" altLang="en-US" sz="2400" smtClean="0">
                <a:solidFill>
                  <a:srgbClr val="0000FF"/>
                </a:solidFill>
              </a:rPr>
              <a:t>file-position pointer </a:t>
            </a:r>
            <a:r>
              <a:rPr lang="en-US" altLang="en-US" sz="2400" smtClean="0"/>
              <a:t>are</a:t>
            </a:r>
          </a:p>
          <a:p>
            <a:pPr lvl="2"/>
            <a:r>
              <a:rPr lang="en-US" altLang="en-US" smtClean="0"/>
              <a:t>// position to the nth byte of fileObject (assumes ios::beg)</a:t>
            </a:r>
            <a:br>
              <a:rPr lang="en-US" altLang="en-US" smtClean="0"/>
            </a:br>
            <a:r>
              <a:rPr lang="en-US" altLang="en-US" smtClean="0">
                <a:solidFill>
                  <a:srgbClr val="0000FF"/>
                </a:solidFill>
                <a:latin typeface="Consolas" panose="020B0609020204030204" pitchFamily="49" charset="0"/>
                <a:cs typeface="Consolas" panose="020B0609020204030204" pitchFamily="49" charset="0"/>
              </a:rPr>
              <a:t>fileObject.seek</a:t>
            </a:r>
            <a:r>
              <a:rPr lang="en-US" altLang="en-US" smtClean="0">
                <a:solidFill>
                  <a:srgbClr val="C00000"/>
                </a:solidFill>
                <a:latin typeface="Consolas" panose="020B0609020204030204" pitchFamily="49" charset="0"/>
                <a:cs typeface="Consolas" panose="020B0609020204030204" pitchFamily="49" charset="0"/>
              </a:rPr>
              <a:t>g</a:t>
            </a:r>
            <a:r>
              <a:rPr lang="en-US" altLang="en-US" smtClean="0">
                <a:solidFill>
                  <a:srgbClr val="0000FF"/>
                </a:solidFill>
                <a:latin typeface="Consolas" panose="020B0609020204030204" pitchFamily="49" charset="0"/>
                <a:cs typeface="Consolas" panose="020B0609020204030204" pitchFamily="49" charset="0"/>
              </a:rPr>
              <a:t>( n );</a:t>
            </a:r>
          </a:p>
          <a:p>
            <a:pPr lvl="2"/>
            <a:r>
              <a:rPr lang="en-US" altLang="en-US" smtClean="0"/>
              <a:t>// position n bytes forward in fileObject</a:t>
            </a:r>
            <a:br>
              <a:rPr lang="en-US" altLang="en-US" smtClean="0"/>
            </a:br>
            <a:r>
              <a:rPr lang="en-US" altLang="en-US">
                <a:solidFill>
                  <a:srgbClr val="0000FF"/>
                </a:solidFill>
                <a:latin typeface="Consolas" panose="020B0609020204030204" pitchFamily="49" charset="0"/>
                <a:cs typeface="Consolas" panose="020B0609020204030204" pitchFamily="49" charset="0"/>
              </a:rPr>
              <a:t>fileObject.seek</a:t>
            </a:r>
            <a:r>
              <a:rPr lang="en-US" altLang="en-US">
                <a:solidFill>
                  <a:srgbClr val="C00000"/>
                </a:solidFill>
                <a:latin typeface="Consolas" panose="020B0609020204030204" pitchFamily="49" charset="0"/>
                <a:cs typeface="Consolas" panose="020B0609020204030204" pitchFamily="49" charset="0"/>
              </a:rPr>
              <a:t>g</a:t>
            </a:r>
            <a:r>
              <a:rPr lang="en-US" altLang="en-US">
                <a:solidFill>
                  <a:srgbClr val="0000FF"/>
                </a:solidFill>
                <a:latin typeface="Consolas" panose="020B0609020204030204" pitchFamily="49" charset="0"/>
                <a:cs typeface="Consolas" panose="020B0609020204030204" pitchFamily="49" charset="0"/>
              </a:rPr>
              <a:t>( n, ios::cur );</a:t>
            </a:r>
          </a:p>
          <a:p>
            <a:pPr lvl="2"/>
            <a:r>
              <a:rPr lang="en-US" altLang="en-US" smtClean="0"/>
              <a:t>// position n bytes back from end of fileObject</a:t>
            </a:r>
            <a:br>
              <a:rPr lang="en-US" altLang="en-US" smtClean="0"/>
            </a:br>
            <a:r>
              <a:rPr lang="en-US" altLang="en-US">
                <a:solidFill>
                  <a:srgbClr val="0000FF"/>
                </a:solidFill>
                <a:latin typeface="Consolas" panose="020B0609020204030204" pitchFamily="49" charset="0"/>
                <a:cs typeface="Consolas" panose="020B0609020204030204" pitchFamily="49" charset="0"/>
              </a:rPr>
              <a:t>fileObject.seek</a:t>
            </a:r>
            <a:r>
              <a:rPr lang="en-US" altLang="en-US">
                <a:solidFill>
                  <a:srgbClr val="C00000"/>
                </a:solidFill>
                <a:latin typeface="Consolas" panose="020B0609020204030204" pitchFamily="49" charset="0"/>
                <a:cs typeface="Consolas" panose="020B0609020204030204" pitchFamily="49" charset="0"/>
              </a:rPr>
              <a:t>g</a:t>
            </a:r>
            <a:r>
              <a:rPr lang="en-US" altLang="en-US">
                <a:solidFill>
                  <a:srgbClr val="0000FF"/>
                </a:solidFill>
                <a:latin typeface="Consolas" panose="020B0609020204030204" pitchFamily="49" charset="0"/>
                <a:cs typeface="Consolas" panose="020B0609020204030204" pitchFamily="49" charset="0"/>
              </a:rPr>
              <a:t>( n, ios::end );</a:t>
            </a:r>
          </a:p>
          <a:p>
            <a:pPr lvl="2"/>
            <a:r>
              <a:rPr lang="en-US" altLang="en-US" smtClean="0"/>
              <a:t>// position at end of fileObject</a:t>
            </a:r>
            <a:br>
              <a:rPr lang="en-US" altLang="en-US" smtClean="0"/>
            </a:br>
            <a:r>
              <a:rPr lang="en-US" altLang="en-US">
                <a:solidFill>
                  <a:srgbClr val="0000FF"/>
                </a:solidFill>
                <a:latin typeface="Consolas" panose="020B0609020204030204" pitchFamily="49" charset="0"/>
                <a:cs typeface="Consolas" panose="020B0609020204030204" pitchFamily="49" charset="0"/>
              </a:rPr>
              <a:t>fileObject.seek</a:t>
            </a:r>
            <a:r>
              <a:rPr lang="en-US" altLang="en-US">
                <a:solidFill>
                  <a:srgbClr val="C00000"/>
                </a:solidFill>
                <a:latin typeface="Consolas" panose="020B0609020204030204" pitchFamily="49" charset="0"/>
                <a:cs typeface="Consolas" panose="020B0609020204030204" pitchFamily="49" charset="0"/>
              </a:rPr>
              <a:t>g</a:t>
            </a:r>
            <a:r>
              <a:rPr lang="en-US" altLang="en-US">
                <a:solidFill>
                  <a:srgbClr val="0000FF"/>
                </a:solidFill>
                <a:latin typeface="Consolas" panose="020B0609020204030204" pitchFamily="49" charset="0"/>
                <a:cs typeface="Consolas" panose="020B0609020204030204" pitchFamily="49" charset="0"/>
              </a:rPr>
              <a:t>( 0, ios::end );</a:t>
            </a:r>
          </a:p>
          <a:p>
            <a:r>
              <a:rPr lang="en-US" altLang="en-US" sz="2400" smtClean="0">
                <a:solidFill>
                  <a:srgbClr val="008000"/>
                </a:solidFill>
              </a:rPr>
              <a:t>The same operations can be performed using ostream member function </a:t>
            </a:r>
            <a:r>
              <a:rPr lang="en-US" altLang="en-US" sz="2400" smtClean="0">
                <a:solidFill>
                  <a:srgbClr val="0000FF"/>
                </a:solidFill>
              </a:rPr>
              <a:t>seek</a:t>
            </a:r>
            <a:r>
              <a:rPr lang="en-US" altLang="en-US" sz="2400" smtClean="0">
                <a:solidFill>
                  <a:srgbClr val="C00000"/>
                </a:solidFill>
              </a:rPr>
              <a:t>p</a:t>
            </a:r>
            <a:r>
              <a:rPr lang="en-US" altLang="en-US" sz="2400" smtClean="0">
                <a:solidFill>
                  <a:srgbClr val="008000"/>
                </a:solidFill>
              </a:rPr>
              <a:t>.</a:t>
            </a:r>
          </a:p>
        </p:txBody>
      </p:sp>
      <p:sp>
        <p:nvSpPr>
          <p:cNvPr id="5427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Placeholder 2"/>
          <p:cNvSpPr>
            <a:spLocks noGrp="1"/>
          </p:cNvSpPr>
          <p:nvPr>
            <p:ph idx="1"/>
          </p:nvPr>
        </p:nvSpPr>
        <p:spPr/>
        <p:txBody>
          <a:bodyPr>
            <a:normAutofit fontScale="92500" lnSpcReduction="20000"/>
          </a:bodyPr>
          <a:lstStyle/>
          <a:p>
            <a:pPr>
              <a:lnSpc>
                <a:spcPct val="120000"/>
              </a:lnSpc>
              <a:spcAft>
                <a:spcPts val="400"/>
              </a:spcAft>
            </a:pPr>
            <a:r>
              <a:rPr lang="en-US" altLang="en-US" smtClean="0">
                <a:solidFill>
                  <a:srgbClr val="008000"/>
                </a:solidFill>
                <a:latin typeface="Calibri" panose="020F0502020204030204" pitchFamily="34" charset="0"/>
              </a:rPr>
              <a:t>Storage of data in memory is temporary.</a:t>
            </a:r>
          </a:p>
          <a:p>
            <a:pPr>
              <a:lnSpc>
                <a:spcPct val="120000"/>
              </a:lnSpc>
              <a:spcAft>
                <a:spcPts val="400"/>
              </a:spcAft>
            </a:pPr>
            <a:r>
              <a:rPr lang="en-US" altLang="en-US" smtClean="0">
                <a:latin typeface="Calibri" panose="020F0502020204030204" pitchFamily="34" charset="0"/>
              </a:rPr>
              <a:t>Files are used for data persistence - permanent retention of data.</a:t>
            </a:r>
          </a:p>
          <a:p>
            <a:pPr>
              <a:lnSpc>
                <a:spcPct val="120000"/>
              </a:lnSpc>
              <a:spcAft>
                <a:spcPts val="400"/>
              </a:spcAft>
            </a:pPr>
            <a:r>
              <a:rPr lang="en-US" altLang="en-US" smtClean="0">
                <a:latin typeface="Calibri" panose="020F0502020204030204" pitchFamily="34" charset="0"/>
              </a:rPr>
              <a:t>Computers store files on secondary storage devices, such as hard disks, CDs, DVDs, flash drives and tapes.</a:t>
            </a:r>
          </a:p>
          <a:p>
            <a:pPr>
              <a:lnSpc>
                <a:spcPct val="120000"/>
              </a:lnSpc>
              <a:spcAft>
                <a:spcPts val="400"/>
              </a:spcAft>
            </a:pPr>
            <a:r>
              <a:rPr lang="en-US" altLang="en-US" smtClean="0">
                <a:latin typeface="Calibri" panose="020F0502020204030204" pitchFamily="34" charset="0"/>
              </a:rPr>
              <a:t>In this chapter, we explain how to build C++ programs that create, update and process data files.</a:t>
            </a:r>
          </a:p>
          <a:p>
            <a:pPr>
              <a:lnSpc>
                <a:spcPct val="120000"/>
              </a:lnSpc>
              <a:spcAft>
                <a:spcPts val="400"/>
              </a:spcAft>
            </a:pPr>
            <a:r>
              <a:rPr lang="en-US" altLang="en-US" smtClean="0">
                <a:latin typeface="Calibri" panose="020F0502020204030204" pitchFamily="34" charset="0"/>
              </a:rPr>
              <a:t>We consider both </a:t>
            </a:r>
            <a:r>
              <a:rPr lang="en-US" altLang="en-US" smtClean="0">
                <a:solidFill>
                  <a:srgbClr val="0000FF"/>
                </a:solidFill>
                <a:latin typeface="Calibri" panose="020F0502020204030204" pitchFamily="34" charset="0"/>
              </a:rPr>
              <a:t>sequential files </a:t>
            </a:r>
            <a:r>
              <a:rPr lang="en-US" altLang="en-US" smtClean="0">
                <a:latin typeface="Calibri" panose="020F0502020204030204" pitchFamily="34" charset="0"/>
              </a:rPr>
              <a:t>and </a:t>
            </a:r>
            <a:r>
              <a:rPr lang="en-US" altLang="en-US" smtClean="0">
                <a:solidFill>
                  <a:srgbClr val="0000FF"/>
                </a:solidFill>
                <a:latin typeface="Calibri" panose="020F0502020204030204" pitchFamily="34" charset="0"/>
              </a:rPr>
              <a:t>random-access files</a:t>
            </a:r>
            <a:r>
              <a:rPr lang="en-US" altLang="en-US" smtClean="0">
                <a:latin typeface="Calibri" panose="020F0502020204030204" pitchFamily="34" charset="0"/>
              </a:rPr>
              <a:t>.</a:t>
            </a:r>
          </a:p>
          <a:p>
            <a:pPr>
              <a:lnSpc>
                <a:spcPct val="120000"/>
              </a:lnSpc>
              <a:spcAft>
                <a:spcPts val="400"/>
              </a:spcAft>
            </a:pPr>
            <a:r>
              <a:rPr lang="en-US" altLang="en-US" smtClean="0">
                <a:latin typeface="Calibri" panose="020F0502020204030204" pitchFamily="34" charset="0"/>
              </a:rPr>
              <a:t>We compare </a:t>
            </a:r>
            <a:r>
              <a:rPr lang="en-US" altLang="en-US" smtClean="0">
                <a:solidFill>
                  <a:srgbClr val="C00000"/>
                </a:solidFill>
                <a:latin typeface="Calibri" panose="020F0502020204030204" pitchFamily="34" charset="0"/>
              </a:rPr>
              <a:t>formatted-data</a:t>
            </a:r>
            <a:r>
              <a:rPr lang="en-US" altLang="en-US" smtClean="0">
                <a:latin typeface="Calibri" panose="020F0502020204030204" pitchFamily="34" charset="0"/>
              </a:rPr>
              <a:t> file processing and </a:t>
            </a:r>
            <a:r>
              <a:rPr lang="en-US" altLang="en-US" smtClean="0">
                <a:solidFill>
                  <a:srgbClr val="C00000"/>
                </a:solidFill>
                <a:latin typeface="Calibri" panose="020F0502020204030204" pitchFamily="34" charset="0"/>
              </a:rPr>
              <a:t>raw-data </a:t>
            </a:r>
            <a:r>
              <a:rPr lang="en-US" altLang="en-US" smtClean="0">
                <a:latin typeface="Calibri" panose="020F0502020204030204" pitchFamily="34" charset="0"/>
              </a:rPr>
              <a:t>file processing.</a:t>
            </a:r>
          </a:p>
        </p:txBody>
      </p:sp>
      <p:sp>
        <p:nvSpPr>
          <p:cNvPr id="2" name="Title 1"/>
          <p:cNvSpPr>
            <a:spLocks noGrp="1"/>
          </p:cNvSpPr>
          <p:nvPr>
            <p:ph type="title"/>
          </p:nvPr>
        </p:nvSpPr>
        <p:spPr/>
        <p:txBody>
          <a:bodyPr>
            <a:normAutofit/>
          </a:bodyPr>
          <a:lstStyle/>
          <a:p>
            <a:r>
              <a:rPr lang="en-US" sz="2800" smtClean="0">
                <a:effectLst/>
              </a:rPr>
              <a:t>14.1  Introduction</a:t>
            </a:r>
            <a:endParaRPr lang="en-US" sz="2800" dirty="0" smtClean="0">
              <a:effectLst/>
            </a:endParaRPr>
          </a:p>
        </p:txBody>
      </p:sp>
      <p:sp>
        <p:nvSpPr>
          <p:cNvPr id="1331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14.4  Reading Data from a Sequential File</a:t>
            </a:r>
            <a:endParaRPr lang="en-US" dirty="0" smtClean="0"/>
          </a:p>
        </p:txBody>
      </p:sp>
      <p:sp>
        <p:nvSpPr>
          <p:cNvPr id="50179" name="Text Placeholder 2"/>
          <p:cNvSpPr>
            <a:spLocks noGrp="1"/>
          </p:cNvSpPr>
          <p:nvPr>
            <p:ph type="body" idx="1"/>
          </p:nvPr>
        </p:nvSpPr>
        <p:spPr/>
        <p:txBody>
          <a:bodyPr/>
          <a:lstStyle/>
          <a:p>
            <a:r>
              <a:rPr lang="en-US" altLang="en-US" smtClean="0"/>
              <a:t>Member functions </a:t>
            </a:r>
            <a:r>
              <a:rPr lang="en-US" altLang="en-US" smtClean="0">
                <a:solidFill>
                  <a:srgbClr val="0000FF"/>
                </a:solidFill>
              </a:rPr>
              <a:t>tell</a:t>
            </a:r>
            <a:r>
              <a:rPr lang="en-US" altLang="en-US" smtClean="0">
                <a:solidFill>
                  <a:srgbClr val="C00000"/>
                </a:solidFill>
              </a:rPr>
              <a:t>g</a:t>
            </a:r>
            <a:r>
              <a:rPr lang="en-US" altLang="en-US" smtClean="0"/>
              <a:t> and </a:t>
            </a:r>
            <a:r>
              <a:rPr lang="en-US" altLang="en-US" smtClean="0">
                <a:solidFill>
                  <a:srgbClr val="0000FF"/>
                </a:solidFill>
              </a:rPr>
              <a:t>tell</a:t>
            </a:r>
            <a:r>
              <a:rPr lang="en-US" altLang="en-US" smtClean="0">
                <a:solidFill>
                  <a:srgbClr val="C00000"/>
                </a:solidFill>
              </a:rPr>
              <a:t>p</a:t>
            </a:r>
            <a:r>
              <a:rPr lang="en-US" altLang="en-US" smtClean="0"/>
              <a:t> are provided to return the </a:t>
            </a:r>
            <a:r>
              <a:rPr lang="en-US" altLang="en-US" smtClean="0">
                <a:solidFill>
                  <a:srgbClr val="0000FF"/>
                </a:solidFill>
              </a:rPr>
              <a:t>current locations </a:t>
            </a:r>
            <a:r>
              <a:rPr lang="en-US" altLang="en-US" smtClean="0"/>
              <a:t>of the get and put pointers, respectively.</a:t>
            </a:r>
          </a:p>
        </p:txBody>
      </p:sp>
      <p:sp>
        <p:nvSpPr>
          <p:cNvPr id="5530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14.4  Reading Data from a Sequential File</a:t>
            </a:r>
            <a:endParaRPr lang="en-US" dirty="0" smtClean="0"/>
          </a:p>
        </p:txBody>
      </p:sp>
      <p:sp>
        <p:nvSpPr>
          <p:cNvPr id="47107" name="Text Placeholder 2"/>
          <p:cNvSpPr>
            <a:spLocks noGrp="1"/>
          </p:cNvSpPr>
          <p:nvPr>
            <p:ph type="body" idx="1"/>
          </p:nvPr>
        </p:nvSpPr>
        <p:spPr/>
        <p:txBody>
          <a:bodyPr/>
          <a:lstStyle/>
          <a:p>
            <a:r>
              <a:rPr lang="en-US" smtClean="0"/>
              <a:t>Credit Inquiry Program </a:t>
            </a:r>
          </a:p>
          <a:p>
            <a:r>
              <a:rPr lang="en-US" smtClean="0"/>
              <a:t>Figure 14.7 enables a credit manager to display the account information for those customers with </a:t>
            </a:r>
          </a:p>
          <a:p>
            <a:pPr lvl="1"/>
            <a:r>
              <a:rPr lang="en-US" smtClean="0">
                <a:solidFill>
                  <a:srgbClr val="0000FF"/>
                </a:solidFill>
              </a:rPr>
              <a:t>zero balances </a:t>
            </a:r>
            <a:r>
              <a:rPr lang="en-US" smtClean="0"/>
              <a:t>(i.e., customers who do not owe the company any money), </a:t>
            </a:r>
          </a:p>
          <a:p>
            <a:pPr lvl="1"/>
            <a:r>
              <a:rPr lang="en-US" smtClean="0">
                <a:solidFill>
                  <a:srgbClr val="0000FF"/>
                </a:solidFill>
              </a:rPr>
              <a:t>credit</a:t>
            </a:r>
            <a:r>
              <a:rPr lang="en-US" smtClean="0"/>
              <a:t> (negative) balances (i.e., customers to whom the company owes money), and </a:t>
            </a:r>
          </a:p>
          <a:p>
            <a:pPr lvl="1"/>
            <a:r>
              <a:rPr lang="en-US" smtClean="0">
                <a:solidFill>
                  <a:srgbClr val="0000FF"/>
                </a:solidFill>
              </a:rPr>
              <a:t>debit</a:t>
            </a:r>
            <a:r>
              <a:rPr lang="en-US" smtClean="0"/>
              <a:t> (positive) balances (i.e., customers who owe the company money for goods and services received in the past)</a:t>
            </a:r>
            <a:endParaRPr lang="en-US" dirty="0" smtClean="0"/>
          </a:p>
        </p:txBody>
      </p:sp>
      <p:sp>
        <p:nvSpPr>
          <p:cNvPr id="5530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cpphtp9_14_Files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cpphtp9_14_Files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cpphtp9_14_Files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pphtp9_14_Files_Page_2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cpphtp9_14_Files_Page_2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cxnSp>
        <p:nvCxnSpPr>
          <p:cNvPr id="6" name="Straight Arrow Connector 5"/>
          <p:cNvCxnSpPr/>
          <p:nvPr/>
        </p:nvCxnSpPr>
        <p:spPr>
          <a:xfrm flipH="1">
            <a:off x="6374028" y="3161271"/>
            <a:ext cx="1219200" cy="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715000" y="3349584"/>
            <a:ext cx="2438400" cy="923330"/>
          </a:xfrm>
          <a:prstGeom prst="rect">
            <a:avLst/>
          </a:prstGeom>
          <a:noFill/>
          <a:ln>
            <a:solidFill>
              <a:srgbClr val="C00000"/>
            </a:solidFill>
          </a:ln>
        </p:spPr>
        <p:txBody>
          <a:bodyPr wrap="square" rtlCol="0">
            <a:spAutoFit/>
          </a:bodyPr>
          <a:lstStyle/>
          <a:p>
            <a:pPr algn="ctr"/>
            <a:r>
              <a:rPr lang="en-US" smtClean="0">
                <a:latin typeface="Calibri" panose="020F0502020204030204" pitchFamily="34" charset="0"/>
              </a:rPr>
              <a:t>this test will always fail</a:t>
            </a:r>
            <a:r>
              <a:rPr lang="en-US" smtClean="0">
                <a:latin typeface="Calibri" panose="020F0502020204030204" pitchFamily="34" charset="0"/>
              </a:rPr>
              <a:t>!</a:t>
            </a:r>
          </a:p>
          <a:p>
            <a:pPr algn="ctr"/>
            <a:r>
              <a:rPr lang="en-US" smtClean="0">
                <a:latin typeface="Calibri" panose="020F0502020204030204" pitchFamily="34" charset="0"/>
              </a:rPr>
              <a:t>Logical operator should be OR ( </a:t>
            </a:r>
            <a:r>
              <a:rPr lang="en-US" smtClean="0">
                <a:solidFill>
                  <a:srgbClr val="C00000"/>
                </a:solidFill>
                <a:latin typeface="Calibri" panose="020F0502020204030204" pitchFamily="34" charset="0"/>
              </a:rPr>
              <a:t>||</a:t>
            </a:r>
            <a:r>
              <a:rPr lang="en-US" smtClean="0">
                <a:latin typeface="Calibri" panose="020F0502020204030204" pitchFamily="34" charset="0"/>
              </a:rPr>
              <a:t> )</a:t>
            </a:r>
            <a:endParaRPr lang="en-US">
              <a:latin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cpphtp9_14_Files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cpphtp9_14_Files_Page_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cpphtp9_14_Files_Page_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14.2  Files and Streams</a:t>
            </a:r>
            <a:endParaRPr lang="en-US" dirty="0" smtClean="0"/>
          </a:p>
        </p:txBody>
      </p:sp>
      <p:sp>
        <p:nvSpPr>
          <p:cNvPr id="14339" name="Text Placeholder 2"/>
          <p:cNvSpPr>
            <a:spLocks noGrp="1"/>
          </p:cNvSpPr>
          <p:nvPr>
            <p:ph type="body" idx="1"/>
          </p:nvPr>
        </p:nvSpPr>
        <p:spPr/>
        <p:txBody>
          <a:bodyPr>
            <a:normAutofit fontScale="92500" lnSpcReduction="10000"/>
          </a:bodyPr>
          <a:lstStyle/>
          <a:p>
            <a:r>
              <a:rPr lang="en-US" altLang="en-US" smtClean="0"/>
              <a:t>C++ views each file as a </a:t>
            </a:r>
            <a:r>
              <a:rPr lang="en-US" altLang="en-US" smtClean="0">
                <a:solidFill>
                  <a:srgbClr val="C00000"/>
                </a:solidFill>
              </a:rPr>
              <a:t>sequence of bytes </a:t>
            </a:r>
            <a:r>
              <a:rPr lang="en-US" altLang="en-US" smtClean="0"/>
              <a:t>(Fig. 14.1).</a:t>
            </a:r>
          </a:p>
          <a:p>
            <a:r>
              <a:rPr lang="en-US" altLang="en-US" smtClean="0">
                <a:solidFill>
                  <a:srgbClr val="0000FF"/>
                </a:solidFill>
              </a:rPr>
              <a:t>Each file ends either with an end-of-file marker or at a specific byte number recorded in an operating-system-maintained, administrative data structure.</a:t>
            </a:r>
          </a:p>
          <a:p>
            <a:pPr>
              <a:lnSpc>
                <a:spcPct val="110000"/>
              </a:lnSpc>
            </a:pPr>
            <a:r>
              <a:rPr lang="en-US" altLang="en-US" smtClean="0"/>
              <a:t>When a file is opened, an</a:t>
            </a:r>
            <a:r>
              <a:rPr lang="en-US" altLang="en-US" smtClean="0">
                <a:solidFill>
                  <a:srgbClr val="C00000"/>
                </a:solidFill>
              </a:rPr>
              <a:t> object </a:t>
            </a:r>
            <a:r>
              <a:rPr lang="en-US" altLang="en-US" smtClean="0"/>
              <a:t>is created, and a </a:t>
            </a:r>
            <a:r>
              <a:rPr lang="en-US" altLang="en-US" smtClean="0">
                <a:solidFill>
                  <a:srgbClr val="C00000"/>
                </a:solidFill>
              </a:rPr>
              <a:t>stream</a:t>
            </a:r>
            <a:r>
              <a:rPr lang="en-US" altLang="en-US" smtClean="0"/>
              <a:t> is associated with the object.</a:t>
            </a:r>
          </a:p>
          <a:p>
            <a:r>
              <a:rPr lang="en-US" altLang="en-US" smtClean="0">
                <a:solidFill>
                  <a:srgbClr val="008000"/>
                </a:solidFill>
              </a:rPr>
              <a:t>In Chapter 13, we saw that objects </a:t>
            </a:r>
            <a:r>
              <a:rPr lang="en-US" altLang="en-US" smtClean="0">
                <a:solidFill>
                  <a:srgbClr val="0000FF"/>
                </a:solidFill>
              </a:rPr>
              <a:t>cin</a:t>
            </a:r>
            <a:r>
              <a:rPr lang="en-US" altLang="en-US" smtClean="0">
                <a:solidFill>
                  <a:srgbClr val="008000"/>
                </a:solidFill>
              </a:rPr>
              <a:t>, </a:t>
            </a:r>
            <a:r>
              <a:rPr lang="en-US" altLang="en-US">
                <a:solidFill>
                  <a:srgbClr val="0000FF"/>
                </a:solidFill>
              </a:rPr>
              <a:t>cout</a:t>
            </a:r>
            <a:r>
              <a:rPr lang="en-US" altLang="en-US" smtClean="0">
                <a:solidFill>
                  <a:srgbClr val="008000"/>
                </a:solidFill>
              </a:rPr>
              <a:t>, </a:t>
            </a:r>
            <a:r>
              <a:rPr lang="en-US" altLang="en-US">
                <a:solidFill>
                  <a:srgbClr val="0000FF"/>
                </a:solidFill>
              </a:rPr>
              <a:t>cerr</a:t>
            </a:r>
            <a:r>
              <a:rPr lang="en-US" altLang="en-US" smtClean="0">
                <a:solidFill>
                  <a:srgbClr val="008000"/>
                </a:solidFill>
              </a:rPr>
              <a:t> and </a:t>
            </a:r>
            <a:r>
              <a:rPr lang="en-US" altLang="en-US">
                <a:solidFill>
                  <a:srgbClr val="0000FF"/>
                </a:solidFill>
              </a:rPr>
              <a:t>clog</a:t>
            </a:r>
            <a:r>
              <a:rPr lang="en-US" altLang="en-US" smtClean="0">
                <a:solidFill>
                  <a:srgbClr val="008000"/>
                </a:solidFill>
              </a:rPr>
              <a:t> are created when &lt;iostream&gt; is included.</a:t>
            </a:r>
          </a:p>
          <a:p>
            <a:r>
              <a:rPr lang="en-US" altLang="en-US" smtClean="0"/>
              <a:t>The streams associated with these objects provide communication channels between a program and a particular file or device.</a:t>
            </a:r>
          </a:p>
        </p:txBody>
      </p:sp>
      <p:sp>
        <p:nvSpPr>
          <p:cNvPr id="2150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14.5  Updating Sequential Files</a:t>
            </a:r>
            <a:endParaRPr lang="en-US" dirty="0" smtClean="0"/>
          </a:p>
        </p:txBody>
      </p:sp>
      <p:sp>
        <p:nvSpPr>
          <p:cNvPr id="60419" name="Text Placeholder 2"/>
          <p:cNvSpPr>
            <a:spLocks noGrp="1"/>
          </p:cNvSpPr>
          <p:nvPr>
            <p:ph type="body" idx="1"/>
          </p:nvPr>
        </p:nvSpPr>
        <p:spPr/>
        <p:txBody>
          <a:bodyPr>
            <a:normAutofit fontScale="70000" lnSpcReduction="20000"/>
          </a:bodyPr>
          <a:lstStyle/>
          <a:p>
            <a:pPr>
              <a:lnSpc>
                <a:spcPct val="120000"/>
              </a:lnSpc>
            </a:pPr>
            <a:r>
              <a:rPr lang="en-US" altLang="en-US" smtClean="0">
                <a:solidFill>
                  <a:srgbClr val="C00000"/>
                </a:solidFill>
              </a:rPr>
              <a:t>Data that is formatted and written to a sequential file as shown in Section 14.3 cannot be modified without the risk of destroying other data in the file.</a:t>
            </a:r>
          </a:p>
          <a:p>
            <a:pPr>
              <a:lnSpc>
                <a:spcPct val="120000"/>
              </a:lnSpc>
            </a:pPr>
            <a:r>
              <a:rPr lang="en-US" altLang="en-US" smtClean="0"/>
              <a:t>For example, if the name “White” needs to be changed to “Worthington,” the old name cannot be overwritten without corrupting the file.</a:t>
            </a:r>
          </a:p>
          <a:p>
            <a:pPr>
              <a:lnSpc>
                <a:spcPct val="120000"/>
              </a:lnSpc>
            </a:pPr>
            <a:r>
              <a:rPr lang="en-US" altLang="en-US" smtClean="0"/>
              <a:t>The record for White was written to the file as</a:t>
            </a:r>
          </a:p>
          <a:p>
            <a:pPr lvl="2">
              <a:lnSpc>
                <a:spcPct val="120000"/>
              </a:lnSpc>
            </a:pPr>
            <a:r>
              <a:rPr lang="en-US" altLang="en-US" smtClean="0"/>
              <a:t>300 White 0.00</a:t>
            </a:r>
          </a:p>
          <a:p>
            <a:pPr>
              <a:lnSpc>
                <a:spcPct val="120000"/>
              </a:lnSpc>
            </a:pPr>
            <a:r>
              <a:rPr lang="en-US" altLang="en-US" smtClean="0"/>
              <a:t>If this record were rewritten beginning at the same location in the file using the longer name, the record would be</a:t>
            </a:r>
          </a:p>
          <a:p>
            <a:pPr lvl="2">
              <a:lnSpc>
                <a:spcPct val="120000"/>
              </a:lnSpc>
            </a:pPr>
            <a:r>
              <a:rPr lang="en-US" altLang="en-US" smtClean="0"/>
              <a:t>300 Worthington 0.00</a:t>
            </a:r>
          </a:p>
          <a:p>
            <a:pPr>
              <a:lnSpc>
                <a:spcPct val="120000"/>
              </a:lnSpc>
            </a:pPr>
            <a:r>
              <a:rPr lang="en-US" altLang="en-US" smtClean="0"/>
              <a:t>The new record contains six more characters than the original record.</a:t>
            </a:r>
          </a:p>
          <a:p>
            <a:pPr>
              <a:lnSpc>
                <a:spcPct val="120000"/>
              </a:lnSpc>
            </a:pPr>
            <a:r>
              <a:rPr lang="en-US" altLang="en-US" smtClean="0"/>
              <a:t>Therefore, the characters beyond the second “o” in “Worthington” would overwrite the beginning of the next sequential record in the file.</a:t>
            </a:r>
          </a:p>
        </p:txBody>
      </p:sp>
      <p:sp>
        <p:nvSpPr>
          <p:cNvPr id="63492"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14.5  Updating Sequential Files (cont.)</a:t>
            </a:r>
            <a:endParaRPr lang="en-US" dirty="0" smtClean="0"/>
          </a:p>
        </p:txBody>
      </p:sp>
      <p:sp>
        <p:nvSpPr>
          <p:cNvPr id="61443" name="Text Placeholder 2"/>
          <p:cNvSpPr>
            <a:spLocks noGrp="1"/>
          </p:cNvSpPr>
          <p:nvPr>
            <p:ph type="body" idx="1"/>
          </p:nvPr>
        </p:nvSpPr>
        <p:spPr/>
        <p:txBody>
          <a:bodyPr>
            <a:normAutofit fontScale="77500" lnSpcReduction="20000"/>
          </a:bodyPr>
          <a:lstStyle/>
          <a:p>
            <a:pPr>
              <a:lnSpc>
                <a:spcPct val="120000"/>
              </a:lnSpc>
            </a:pPr>
            <a:r>
              <a:rPr lang="en-US" altLang="en-US" smtClean="0"/>
              <a:t>The problem is that, in the formatted input/output model using the stream insertion operator &lt;&lt; and the stream extraction operator &gt;&gt;, </a:t>
            </a:r>
            <a:r>
              <a:rPr lang="en-US" altLang="en-US" smtClean="0">
                <a:solidFill>
                  <a:srgbClr val="C00000"/>
                </a:solidFill>
              </a:rPr>
              <a:t>fields - and </a:t>
            </a:r>
            <a:r>
              <a:rPr lang="en-US" altLang="en-US" smtClean="0">
                <a:solidFill>
                  <a:srgbClr val="C00000"/>
                </a:solidFill>
              </a:rPr>
              <a:t>hence </a:t>
            </a:r>
            <a:r>
              <a:rPr lang="en-US" altLang="en-US" smtClean="0">
                <a:solidFill>
                  <a:srgbClr val="C00000"/>
                </a:solidFill>
              </a:rPr>
              <a:t>records - can </a:t>
            </a:r>
            <a:r>
              <a:rPr lang="en-US" altLang="en-US" smtClean="0">
                <a:solidFill>
                  <a:srgbClr val="C00000"/>
                </a:solidFill>
              </a:rPr>
              <a:t>vary in size.</a:t>
            </a:r>
          </a:p>
          <a:p>
            <a:pPr lvl="1">
              <a:lnSpc>
                <a:spcPct val="120000"/>
              </a:lnSpc>
            </a:pPr>
            <a:r>
              <a:rPr lang="en-US" altLang="en-US" smtClean="0"/>
              <a:t>For example, values 7, 14, –117, 2074, and 27383 are all ints, which store the same number of “raw data” bytes internally (typically four bytes on 32-bit machines and eight bytes on 64-bit machines).</a:t>
            </a:r>
          </a:p>
          <a:p>
            <a:pPr lvl="1">
              <a:lnSpc>
                <a:spcPct val="120000"/>
              </a:lnSpc>
            </a:pPr>
            <a:r>
              <a:rPr lang="en-US" altLang="en-US" smtClean="0"/>
              <a:t>However, these integers become different-sized fields, depending on their actual values, when output as formatted text (character sequences).</a:t>
            </a:r>
          </a:p>
          <a:p>
            <a:pPr lvl="1">
              <a:lnSpc>
                <a:spcPct val="120000"/>
              </a:lnSpc>
            </a:pPr>
            <a:r>
              <a:rPr lang="en-US" altLang="en-US" b="1" smtClean="0">
                <a:solidFill>
                  <a:srgbClr val="0000FF"/>
                </a:solidFill>
              </a:rPr>
              <a:t>Therefore, the formatted input/output model usually is not used to update records in place.</a:t>
            </a:r>
            <a:r>
              <a:rPr lang="en-US" altLang="en-US" smtClean="0"/>
              <a:t/>
            </a:r>
            <a:br>
              <a:rPr lang="en-US" altLang="en-US" smtClean="0"/>
            </a:br>
            <a:endParaRPr lang="en-US" altLang="en-US" smtClean="0"/>
          </a:p>
          <a:p>
            <a:pPr lvl="1">
              <a:lnSpc>
                <a:spcPct val="120000"/>
              </a:lnSpc>
            </a:pPr>
            <a:r>
              <a:rPr lang="en-US" altLang="en-US" b="1" smtClean="0">
                <a:solidFill>
                  <a:srgbClr val="0000FF"/>
                </a:solidFill>
              </a:rPr>
              <a:t>Use </a:t>
            </a:r>
            <a:r>
              <a:rPr lang="en-US" altLang="en-US" b="1" smtClean="0">
                <a:solidFill>
                  <a:srgbClr val="C00000"/>
                </a:solidFill>
              </a:rPr>
              <a:t>setw( ) </a:t>
            </a:r>
            <a:r>
              <a:rPr lang="en-US" altLang="en-US" b="1" smtClean="0">
                <a:solidFill>
                  <a:srgbClr val="0000FF"/>
                </a:solidFill>
              </a:rPr>
              <a:t>for each field so all field sizes are the same</a:t>
            </a:r>
          </a:p>
          <a:p>
            <a:pPr lvl="1">
              <a:lnSpc>
                <a:spcPct val="120000"/>
              </a:lnSpc>
            </a:pPr>
            <a:r>
              <a:rPr lang="en-US" altLang="en-US" b="1" smtClean="0">
                <a:solidFill>
                  <a:srgbClr val="0000FF"/>
                </a:solidFill>
              </a:rPr>
              <a:t>Use a </a:t>
            </a:r>
            <a:r>
              <a:rPr lang="en-US" altLang="en-US" b="1" smtClean="0">
                <a:solidFill>
                  <a:srgbClr val="C00000"/>
                </a:solidFill>
              </a:rPr>
              <a:t>character array </a:t>
            </a:r>
            <a:r>
              <a:rPr lang="en-US" altLang="en-US" b="1" smtClean="0">
                <a:solidFill>
                  <a:srgbClr val="0000FF"/>
                </a:solidFill>
              </a:rPr>
              <a:t>instead of a string object</a:t>
            </a:r>
          </a:p>
        </p:txBody>
      </p:sp>
      <p:sp>
        <p:nvSpPr>
          <p:cNvPr id="6451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14.5  Updating Sequential Files (cont.)</a:t>
            </a:r>
            <a:endParaRPr lang="en-US" dirty="0" smtClean="0"/>
          </a:p>
        </p:txBody>
      </p:sp>
      <p:sp>
        <p:nvSpPr>
          <p:cNvPr id="62467" name="Text Placeholder 2"/>
          <p:cNvSpPr>
            <a:spLocks noGrp="1"/>
          </p:cNvSpPr>
          <p:nvPr>
            <p:ph type="body" idx="1"/>
          </p:nvPr>
        </p:nvSpPr>
        <p:spPr/>
        <p:txBody>
          <a:bodyPr>
            <a:normAutofit fontScale="85000" lnSpcReduction="10000"/>
          </a:bodyPr>
          <a:lstStyle/>
          <a:p>
            <a:r>
              <a:rPr lang="en-US" altLang="en-US" smtClean="0"/>
              <a:t>Such updating can be done awkwardly.</a:t>
            </a:r>
          </a:p>
          <a:p>
            <a:pPr>
              <a:lnSpc>
                <a:spcPct val="120000"/>
              </a:lnSpc>
            </a:pPr>
            <a:r>
              <a:rPr lang="en-US" altLang="en-US" smtClean="0"/>
              <a:t>For example, to make the preceding name change, the records before 300 White 0.00 in a sequential file could be copied to a new file, the updated record then written to the new file, and the records after 300 White 0.00 copied to the new file.</a:t>
            </a:r>
          </a:p>
          <a:p>
            <a:r>
              <a:rPr lang="en-US" altLang="en-US" smtClean="0"/>
              <a:t>Then the old file could be deleted and the new file renamed. </a:t>
            </a:r>
          </a:p>
          <a:p>
            <a:r>
              <a:rPr lang="en-US" altLang="en-US" smtClean="0"/>
              <a:t>This requires processing every record in the file to update one record.</a:t>
            </a:r>
          </a:p>
          <a:p>
            <a:r>
              <a:rPr lang="en-US" altLang="en-US" smtClean="0"/>
              <a:t>If many records are being updated in one pass of the file, though, this technique can be acceptable.</a:t>
            </a:r>
          </a:p>
        </p:txBody>
      </p:sp>
      <p:sp>
        <p:nvSpPr>
          <p:cNvPr id="6554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14.6  </a:t>
            </a:r>
            <a:r>
              <a:rPr lang="en-US" smtClean="0">
                <a:solidFill>
                  <a:srgbClr val="0000FF"/>
                </a:solidFill>
              </a:rPr>
              <a:t>Random-Access Files</a:t>
            </a:r>
            <a:endParaRPr lang="en-US" dirty="0" smtClean="0">
              <a:solidFill>
                <a:srgbClr val="0000FF"/>
              </a:solidFill>
            </a:endParaRPr>
          </a:p>
        </p:txBody>
      </p:sp>
      <p:sp>
        <p:nvSpPr>
          <p:cNvPr id="63491" name="Text Placeholder 2"/>
          <p:cNvSpPr>
            <a:spLocks noGrp="1"/>
          </p:cNvSpPr>
          <p:nvPr>
            <p:ph type="body" idx="1"/>
          </p:nvPr>
        </p:nvSpPr>
        <p:spPr/>
        <p:txBody>
          <a:bodyPr>
            <a:normAutofit fontScale="70000" lnSpcReduction="20000"/>
          </a:bodyPr>
          <a:lstStyle/>
          <a:p>
            <a:pPr>
              <a:lnSpc>
                <a:spcPct val="120000"/>
              </a:lnSpc>
            </a:pPr>
            <a:r>
              <a:rPr lang="en-US" altLang="en-US" smtClean="0"/>
              <a:t>Sequential files are inappropriate for instant-access applications, in which a particular record must be located immediately.</a:t>
            </a:r>
          </a:p>
          <a:p>
            <a:pPr>
              <a:lnSpc>
                <a:spcPct val="120000"/>
              </a:lnSpc>
            </a:pPr>
            <a:r>
              <a:rPr lang="en-US" altLang="en-US" smtClean="0"/>
              <a:t>Common instant-access applications are </a:t>
            </a:r>
          </a:p>
          <a:p>
            <a:pPr lvl="1">
              <a:lnSpc>
                <a:spcPct val="120000"/>
              </a:lnSpc>
            </a:pPr>
            <a:r>
              <a:rPr lang="en-US" altLang="en-US" smtClean="0"/>
              <a:t>airline reservation systems, </a:t>
            </a:r>
          </a:p>
          <a:p>
            <a:pPr lvl="1">
              <a:lnSpc>
                <a:spcPct val="120000"/>
              </a:lnSpc>
            </a:pPr>
            <a:r>
              <a:rPr lang="en-US" altLang="en-US" smtClean="0"/>
              <a:t>banking systems, </a:t>
            </a:r>
          </a:p>
          <a:p>
            <a:pPr lvl="1">
              <a:lnSpc>
                <a:spcPct val="120000"/>
              </a:lnSpc>
            </a:pPr>
            <a:r>
              <a:rPr lang="en-US" altLang="en-US" smtClean="0"/>
              <a:t>point-of-sale systems, </a:t>
            </a:r>
          </a:p>
          <a:p>
            <a:pPr lvl="1">
              <a:lnSpc>
                <a:spcPct val="120000"/>
              </a:lnSpc>
            </a:pPr>
            <a:r>
              <a:rPr lang="en-US" altLang="en-US" smtClean="0"/>
              <a:t>automated teller machines and </a:t>
            </a:r>
          </a:p>
          <a:p>
            <a:pPr lvl="1">
              <a:lnSpc>
                <a:spcPct val="120000"/>
              </a:lnSpc>
            </a:pPr>
            <a:r>
              <a:rPr lang="en-US" altLang="en-US" smtClean="0"/>
              <a:t>other kinds of transaction-processing systems that require rapid access to specific data.</a:t>
            </a:r>
          </a:p>
          <a:p>
            <a:pPr>
              <a:lnSpc>
                <a:spcPct val="120000"/>
              </a:lnSpc>
            </a:pPr>
            <a:r>
              <a:rPr lang="en-US" altLang="en-US" smtClean="0"/>
              <a:t>A bank might have hundreds of thousands (or even millions) of other customers, yet, when a customer uses an automated teller machine, the program checks that customer’s account in a few seconds or less for sufficient funds.</a:t>
            </a:r>
          </a:p>
          <a:p>
            <a:pPr>
              <a:lnSpc>
                <a:spcPct val="120000"/>
              </a:lnSpc>
            </a:pPr>
            <a:r>
              <a:rPr lang="en-US" altLang="en-US" smtClean="0">
                <a:solidFill>
                  <a:srgbClr val="0000FF"/>
                </a:solidFill>
              </a:rPr>
              <a:t>This kind of instant access is made possible with random-access files.</a:t>
            </a:r>
          </a:p>
        </p:txBody>
      </p:sp>
      <p:sp>
        <p:nvSpPr>
          <p:cNvPr id="6656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14.6  Random-Access Files</a:t>
            </a:r>
            <a:endParaRPr lang="en-US" dirty="0" smtClean="0"/>
          </a:p>
        </p:txBody>
      </p:sp>
      <p:sp>
        <p:nvSpPr>
          <p:cNvPr id="64515" name="Text Placeholder 2"/>
          <p:cNvSpPr>
            <a:spLocks noGrp="1"/>
          </p:cNvSpPr>
          <p:nvPr>
            <p:ph type="body" idx="1"/>
          </p:nvPr>
        </p:nvSpPr>
        <p:spPr/>
        <p:txBody>
          <a:bodyPr>
            <a:normAutofit fontScale="77500" lnSpcReduction="20000"/>
          </a:bodyPr>
          <a:lstStyle/>
          <a:p>
            <a:pPr>
              <a:lnSpc>
                <a:spcPct val="120000"/>
              </a:lnSpc>
            </a:pPr>
            <a:r>
              <a:rPr lang="en-US" altLang="en-US" smtClean="0"/>
              <a:t>Individual records of a random-access file can be accessed directly (and quickly) without having to search other records.</a:t>
            </a:r>
          </a:p>
          <a:p>
            <a:pPr>
              <a:lnSpc>
                <a:spcPct val="120000"/>
              </a:lnSpc>
            </a:pPr>
            <a:r>
              <a:rPr lang="en-US" altLang="en-US" smtClean="0">
                <a:solidFill>
                  <a:srgbClr val="C00000"/>
                </a:solidFill>
              </a:rPr>
              <a:t>C++ does not impose structure on a file. So the application that wants to use random-access files must create them.</a:t>
            </a:r>
          </a:p>
          <a:p>
            <a:pPr>
              <a:lnSpc>
                <a:spcPct val="120000"/>
              </a:lnSpc>
            </a:pPr>
            <a:r>
              <a:rPr lang="en-US" altLang="en-US" b="1" smtClean="0">
                <a:solidFill>
                  <a:srgbClr val="0000FF"/>
                </a:solidFill>
              </a:rPr>
              <a:t>Perhaps the easiest method is to require that all records in a file be of the same fixed length.</a:t>
            </a:r>
          </a:p>
          <a:p>
            <a:pPr>
              <a:lnSpc>
                <a:spcPct val="120000"/>
              </a:lnSpc>
            </a:pPr>
            <a:r>
              <a:rPr lang="en-US" altLang="en-US" smtClean="0"/>
              <a:t>Using same-size, fixed-length records makes it easy for a program to quickly calculate (as a function of the record size and the record key) the exact location of any record relative to the beginning of the file.</a:t>
            </a:r>
          </a:p>
          <a:p>
            <a:pPr>
              <a:lnSpc>
                <a:spcPct val="120000"/>
              </a:lnSpc>
            </a:pPr>
            <a:r>
              <a:rPr lang="en-US" altLang="en-US" smtClean="0"/>
              <a:t>Figure 14.8 illustrates C++’s view of a random-access file composed of fixed-length records (each record, in this case, is 100 bytes long).</a:t>
            </a:r>
          </a:p>
        </p:txBody>
      </p:sp>
      <p:sp>
        <p:nvSpPr>
          <p:cNvPr id="6758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pphtp9_14_Files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14.6  Random-Access Files</a:t>
            </a:r>
            <a:endParaRPr lang="en-US" dirty="0" smtClean="0"/>
          </a:p>
        </p:txBody>
      </p:sp>
      <p:sp>
        <p:nvSpPr>
          <p:cNvPr id="66563" name="Text Placeholder 2"/>
          <p:cNvSpPr>
            <a:spLocks noGrp="1"/>
          </p:cNvSpPr>
          <p:nvPr>
            <p:ph type="body" idx="1"/>
          </p:nvPr>
        </p:nvSpPr>
        <p:spPr/>
        <p:txBody>
          <a:bodyPr/>
          <a:lstStyle/>
          <a:p>
            <a:r>
              <a:rPr lang="en-US" altLang="en-US" smtClean="0">
                <a:solidFill>
                  <a:srgbClr val="008000"/>
                </a:solidFill>
              </a:rPr>
              <a:t>Data can be inserted into a random-access file without destroying other data in the file.</a:t>
            </a:r>
          </a:p>
          <a:p>
            <a:r>
              <a:rPr lang="en-US" altLang="en-US" smtClean="0">
                <a:solidFill>
                  <a:srgbClr val="008000"/>
                </a:solidFill>
              </a:rPr>
              <a:t>Data stored previously also can be updated or deleted without rewriting the entire file.</a:t>
            </a:r>
          </a:p>
          <a:p>
            <a:r>
              <a:rPr lang="en-US" altLang="en-US" smtClean="0"/>
              <a:t>In the following sections, we explain how to create a random-access file, enter data into the file, read the data both sequentially and randomly, update the data and delete data that is no longer needed.</a:t>
            </a:r>
          </a:p>
        </p:txBody>
      </p:sp>
      <p:sp>
        <p:nvSpPr>
          <p:cNvPr id="6963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a:t>
            </a:r>
            <a:endParaRPr lang="en-US" dirty="0" smtClean="0"/>
          </a:p>
        </p:txBody>
      </p:sp>
      <p:sp>
        <p:nvSpPr>
          <p:cNvPr id="67587" name="Text Placeholder 2"/>
          <p:cNvSpPr>
            <a:spLocks noGrp="1"/>
          </p:cNvSpPr>
          <p:nvPr>
            <p:ph type="body" idx="1"/>
          </p:nvPr>
        </p:nvSpPr>
        <p:spPr>
          <a:xfrm>
            <a:off x="457200" y="1481138"/>
            <a:ext cx="8229600" cy="4767262"/>
          </a:xfrm>
        </p:spPr>
        <p:txBody>
          <a:bodyPr>
            <a:normAutofit fontScale="85000" lnSpcReduction="20000"/>
          </a:bodyPr>
          <a:lstStyle/>
          <a:p>
            <a:pPr>
              <a:lnSpc>
                <a:spcPct val="120000"/>
              </a:lnSpc>
            </a:pPr>
            <a:r>
              <a:rPr lang="en-US" altLang="en-US" smtClean="0"/>
              <a:t>The ostream member function </a:t>
            </a:r>
            <a:r>
              <a:rPr lang="en-US" altLang="en-US" smtClean="0">
                <a:solidFill>
                  <a:srgbClr val="0000FF"/>
                </a:solidFill>
              </a:rPr>
              <a:t>write</a:t>
            </a:r>
            <a:r>
              <a:rPr lang="en-US" altLang="en-US" smtClean="0"/>
              <a:t> outputs to the specified stream a </a:t>
            </a:r>
            <a:r>
              <a:rPr lang="en-US" altLang="en-US" smtClean="0">
                <a:solidFill>
                  <a:srgbClr val="0000FF"/>
                </a:solidFill>
              </a:rPr>
              <a:t>fixed number of bytes</a:t>
            </a:r>
            <a:r>
              <a:rPr lang="en-US" altLang="en-US" smtClean="0"/>
              <a:t>, beginning at a specific location in memory.</a:t>
            </a:r>
          </a:p>
          <a:p>
            <a:pPr>
              <a:lnSpc>
                <a:spcPct val="120000"/>
              </a:lnSpc>
            </a:pPr>
            <a:r>
              <a:rPr lang="en-US" altLang="en-US" smtClean="0"/>
              <a:t>When the stream is associated with a file, function write writes the data at the location in the file specified by the put file-position pointer.</a:t>
            </a:r>
          </a:p>
          <a:p>
            <a:pPr>
              <a:lnSpc>
                <a:spcPct val="120000"/>
              </a:lnSpc>
            </a:pPr>
            <a:r>
              <a:rPr lang="en-US" altLang="en-US" smtClean="0"/>
              <a:t>The istream member function </a:t>
            </a:r>
            <a:r>
              <a:rPr lang="en-US" altLang="en-US" smtClean="0">
                <a:solidFill>
                  <a:srgbClr val="0000FF"/>
                </a:solidFill>
              </a:rPr>
              <a:t>read</a:t>
            </a:r>
            <a:r>
              <a:rPr lang="en-US" altLang="en-US" smtClean="0"/>
              <a:t> inputs a </a:t>
            </a:r>
            <a:r>
              <a:rPr lang="en-US" altLang="en-US" smtClean="0">
                <a:solidFill>
                  <a:srgbClr val="0000FF"/>
                </a:solidFill>
              </a:rPr>
              <a:t>fixed number of bytes</a:t>
            </a:r>
            <a:r>
              <a:rPr lang="en-US" altLang="en-US" smtClean="0"/>
              <a:t> from the specified stream to an area in memory beginning at a specified address.</a:t>
            </a:r>
          </a:p>
          <a:p>
            <a:pPr>
              <a:lnSpc>
                <a:spcPct val="120000"/>
              </a:lnSpc>
            </a:pPr>
            <a:r>
              <a:rPr lang="en-US" altLang="en-US" smtClean="0"/>
              <a:t>If the stream is associated with a file, function read inputs bytes at the location in the file specified by the get file-position pointer.</a:t>
            </a:r>
          </a:p>
        </p:txBody>
      </p:sp>
      <p:sp>
        <p:nvSpPr>
          <p:cNvPr id="7066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a:t>
            </a:r>
            <a:endParaRPr lang="en-US" dirty="0" smtClean="0"/>
          </a:p>
        </p:txBody>
      </p:sp>
      <p:sp>
        <p:nvSpPr>
          <p:cNvPr id="64515" name="Text Placeholder 2"/>
          <p:cNvSpPr>
            <a:spLocks noGrp="1"/>
          </p:cNvSpPr>
          <p:nvPr>
            <p:ph type="body" idx="1"/>
          </p:nvPr>
        </p:nvSpPr>
        <p:spPr/>
        <p:txBody>
          <a:bodyPr>
            <a:normAutofit fontScale="70000" lnSpcReduction="20000"/>
          </a:bodyPr>
          <a:lstStyle/>
          <a:p>
            <a:pPr>
              <a:lnSpc>
                <a:spcPct val="120000"/>
              </a:lnSpc>
            </a:pPr>
            <a:r>
              <a:rPr lang="en-US" sz="3400" smtClean="0">
                <a:solidFill>
                  <a:srgbClr val="0000FF"/>
                </a:solidFill>
              </a:rPr>
              <a:t>Writing Bytes with ostream Member Function </a:t>
            </a:r>
            <a:r>
              <a:rPr lang="en-US" sz="3400" smtClean="0">
                <a:solidFill>
                  <a:srgbClr val="C00000"/>
                </a:solidFill>
              </a:rPr>
              <a:t>write</a:t>
            </a:r>
          </a:p>
          <a:p>
            <a:pPr>
              <a:lnSpc>
                <a:spcPct val="120000"/>
              </a:lnSpc>
            </a:pPr>
            <a:r>
              <a:rPr lang="en-US" smtClean="0">
                <a:solidFill>
                  <a:srgbClr val="C00000"/>
                </a:solidFill>
              </a:rPr>
              <a:t>Outputting a four-byte integer as text could print as few digits as one or as many as 11 (10 digits plus a sign, each requiring a single byte of storage)</a:t>
            </a:r>
          </a:p>
          <a:p>
            <a:pPr>
              <a:lnSpc>
                <a:spcPct val="120000"/>
              </a:lnSpc>
            </a:pPr>
            <a:r>
              <a:rPr lang="en-US" smtClean="0"/>
              <a:t>The following statement always writes the </a:t>
            </a:r>
            <a:r>
              <a:rPr lang="en-US" smtClean="0">
                <a:solidFill>
                  <a:srgbClr val="C00000"/>
                </a:solidFill>
              </a:rPr>
              <a:t>binary version </a:t>
            </a:r>
            <a:r>
              <a:rPr lang="en-US" smtClean="0"/>
              <a:t>of the integer’s four bytes (on a machine with four-byte integers):</a:t>
            </a:r>
          </a:p>
          <a:p>
            <a:pPr lvl="2">
              <a:lnSpc>
                <a:spcPct val="120000"/>
              </a:lnSpc>
            </a:pPr>
            <a:r>
              <a:rPr lang="en-US" sz="2600" b="1" smtClean="0">
                <a:solidFill>
                  <a:srgbClr val="0000FF"/>
                </a:solidFill>
                <a:latin typeface="Consolas" panose="020B0609020204030204" pitchFamily="49" charset="0"/>
                <a:cs typeface="Consolas" panose="020B0609020204030204" pitchFamily="49" charset="0"/>
              </a:rPr>
              <a:t>outFile.write( </a:t>
            </a:r>
            <a:r>
              <a:rPr lang="en-US" sz="2600" b="1" smtClean="0">
                <a:solidFill>
                  <a:srgbClr val="C00000"/>
                </a:solidFill>
                <a:latin typeface="Consolas" panose="020B0609020204030204" pitchFamily="49" charset="0"/>
                <a:cs typeface="Consolas" panose="020B0609020204030204" pitchFamily="49" charset="0"/>
              </a:rPr>
              <a:t>reinterpret_cast</a:t>
            </a:r>
            <a:r>
              <a:rPr lang="en-US" sz="2600" b="1" smtClean="0">
                <a:solidFill>
                  <a:srgbClr val="0000FF"/>
                </a:solidFill>
                <a:latin typeface="Consolas" panose="020B0609020204030204" pitchFamily="49" charset="0"/>
                <a:cs typeface="Consolas" panose="020B0609020204030204" pitchFamily="49" charset="0"/>
              </a:rPr>
              <a:t/>
            </a:r>
            <a:br>
              <a:rPr lang="en-US" sz="2600" b="1" smtClean="0">
                <a:solidFill>
                  <a:srgbClr val="0000FF"/>
                </a:solidFill>
                <a:latin typeface="Consolas" panose="020B0609020204030204" pitchFamily="49" charset="0"/>
                <a:cs typeface="Consolas" panose="020B0609020204030204" pitchFamily="49" charset="0"/>
              </a:rPr>
            </a:br>
            <a:r>
              <a:rPr lang="en-US" sz="2600" b="1" smtClean="0">
                <a:solidFill>
                  <a:srgbClr val="0000FF"/>
                </a:solidFill>
                <a:latin typeface="Consolas" panose="020B0609020204030204" pitchFamily="49" charset="0"/>
                <a:cs typeface="Consolas" panose="020B0609020204030204" pitchFamily="49" charset="0"/>
              </a:rPr>
              <a:t>&lt; </a:t>
            </a:r>
            <a:r>
              <a:rPr lang="en-US" sz="2600" b="1" smtClean="0">
                <a:solidFill>
                  <a:srgbClr val="C00000"/>
                </a:solidFill>
                <a:latin typeface="Consolas" panose="020B0609020204030204" pitchFamily="49" charset="0"/>
                <a:cs typeface="Consolas" panose="020B0609020204030204" pitchFamily="49" charset="0"/>
              </a:rPr>
              <a:t>const char * </a:t>
            </a:r>
            <a:r>
              <a:rPr lang="en-US" sz="2600" b="1" smtClean="0">
                <a:solidFill>
                  <a:srgbClr val="0000FF"/>
                </a:solidFill>
                <a:latin typeface="Consolas" panose="020B0609020204030204" pitchFamily="49" charset="0"/>
                <a:cs typeface="Consolas" panose="020B0609020204030204" pitchFamily="49" charset="0"/>
              </a:rPr>
              <a:t>&gt;( &amp;number ), sizeof( number ) );</a:t>
            </a:r>
          </a:p>
          <a:p>
            <a:pPr>
              <a:lnSpc>
                <a:spcPct val="120000"/>
              </a:lnSpc>
            </a:pPr>
            <a:r>
              <a:rPr lang="en-US" smtClean="0"/>
              <a:t>Function write treats its first argument as a group of bytes by viewing the object in memory as a </a:t>
            </a:r>
            <a:r>
              <a:rPr lang="en-US" b="1" smtClean="0">
                <a:solidFill>
                  <a:srgbClr val="C00000"/>
                </a:solidFill>
              </a:rPr>
              <a:t>const char *,</a:t>
            </a:r>
            <a:r>
              <a:rPr lang="en-US" b="1" smtClean="0">
                <a:solidFill>
                  <a:srgbClr val="008000"/>
                </a:solidFill>
              </a:rPr>
              <a:t> which is a pointer to a byte.</a:t>
            </a:r>
          </a:p>
          <a:p>
            <a:pPr>
              <a:lnSpc>
                <a:spcPct val="120000"/>
              </a:lnSpc>
            </a:pPr>
            <a:r>
              <a:rPr lang="en-US" smtClean="0"/>
              <a:t>Starting from that location, function write outputs the number of bytes specified by its second argument - an integer of type size_t.</a:t>
            </a:r>
          </a:p>
          <a:p>
            <a:pPr>
              <a:lnSpc>
                <a:spcPct val="120000"/>
              </a:lnSpc>
            </a:pPr>
            <a:r>
              <a:rPr lang="en-US" smtClean="0"/>
              <a:t>istream function read can be used to read the four bytes back into an integer variable. </a:t>
            </a:r>
            <a:endParaRPr lang="en-US" dirty="0" smtClean="0"/>
          </a:p>
        </p:txBody>
      </p:sp>
      <p:sp>
        <p:nvSpPr>
          <p:cNvPr id="7168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mtClean="0"/>
              <a:t>14.7  Creating a Random-Access File</a:t>
            </a:r>
            <a:endParaRPr lang="en-US" dirty="0" smtClean="0"/>
          </a:p>
        </p:txBody>
      </p:sp>
      <p:sp>
        <p:nvSpPr>
          <p:cNvPr id="65539" name="Text Placeholder 2"/>
          <p:cNvSpPr>
            <a:spLocks noGrp="1"/>
          </p:cNvSpPr>
          <p:nvPr>
            <p:ph type="body" idx="1"/>
          </p:nvPr>
        </p:nvSpPr>
        <p:spPr>
          <a:xfrm>
            <a:off x="457200" y="1371600"/>
            <a:ext cx="8229600" cy="4927600"/>
          </a:xfrm>
        </p:spPr>
        <p:txBody>
          <a:bodyPr>
            <a:normAutofit fontScale="70000" lnSpcReduction="20000"/>
          </a:bodyPr>
          <a:lstStyle/>
          <a:p>
            <a:pPr>
              <a:lnSpc>
                <a:spcPct val="120000"/>
              </a:lnSpc>
            </a:pPr>
            <a:r>
              <a:rPr lang="en-US" sz="2900" b="1" smtClean="0">
                <a:solidFill>
                  <a:srgbClr val="C00000"/>
                </a:solidFill>
              </a:rPr>
              <a:t>Converting</a:t>
            </a:r>
            <a:r>
              <a:rPr lang="en-US" sz="2900" b="1" smtClean="0">
                <a:solidFill>
                  <a:srgbClr val="0000FF"/>
                </a:solidFill>
              </a:rPr>
              <a:t> Between Pointer Types with the </a:t>
            </a:r>
            <a:r>
              <a:rPr lang="en-US" sz="2900" b="1" smtClean="0">
                <a:solidFill>
                  <a:srgbClr val="C00000"/>
                </a:solidFill>
              </a:rPr>
              <a:t>reinterpret_cast Operator</a:t>
            </a:r>
          </a:p>
          <a:p>
            <a:pPr>
              <a:lnSpc>
                <a:spcPct val="120000"/>
              </a:lnSpc>
            </a:pPr>
            <a:r>
              <a:rPr lang="en-US" smtClean="0"/>
              <a:t>Most pointers that we pass to function write as the first argument are not of type const char *.</a:t>
            </a:r>
          </a:p>
          <a:p>
            <a:pPr>
              <a:lnSpc>
                <a:spcPct val="120000"/>
              </a:lnSpc>
            </a:pPr>
            <a:r>
              <a:rPr lang="en-US" b="1" smtClean="0">
                <a:solidFill>
                  <a:srgbClr val="008000"/>
                </a:solidFill>
              </a:rPr>
              <a:t>Must convert the pointers to those objects to type const char *; otherwise, the compiler will not compile calls to function write.</a:t>
            </a:r>
          </a:p>
          <a:p>
            <a:pPr>
              <a:lnSpc>
                <a:spcPct val="120000"/>
              </a:lnSpc>
            </a:pPr>
            <a:r>
              <a:rPr lang="en-US" smtClean="0"/>
              <a:t>C++ provides the reinterpret_cast operator for cases like this in which a pointer of one type must be cast to an unrelated pointer type.</a:t>
            </a:r>
          </a:p>
          <a:p>
            <a:pPr>
              <a:lnSpc>
                <a:spcPct val="120000"/>
              </a:lnSpc>
            </a:pPr>
            <a:r>
              <a:rPr lang="en-US" smtClean="0"/>
              <a:t>Without a reinterpret_cast, the write statement that outputs the integer number will not compile because the compiler does not allow a pointer of type int * (the type returned by the expression &amp;number) to be passed to a function that expects an argument of type const char *—as far as the compiler is concerned, these types are inconsistent.</a:t>
            </a:r>
          </a:p>
          <a:p>
            <a:pPr>
              <a:lnSpc>
                <a:spcPct val="120000"/>
              </a:lnSpc>
            </a:pPr>
            <a:r>
              <a:rPr lang="en-US" smtClean="0"/>
              <a:t>A reinterpret_cast is performed at compile time and does not change the value of the object to which its operand points.</a:t>
            </a:r>
            <a:endParaRPr lang="en-US" dirty="0" smtClean="0"/>
          </a:p>
        </p:txBody>
      </p:sp>
      <p:sp>
        <p:nvSpPr>
          <p:cNvPr id="7270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cpphtp9_14_Files_Page_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a:t>
            </a:r>
            <a:endParaRPr lang="en-US" dirty="0" smtClean="0"/>
          </a:p>
        </p:txBody>
      </p:sp>
      <p:sp>
        <p:nvSpPr>
          <p:cNvPr id="70659" name="Text Placeholder 2"/>
          <p:cNvSpPr>
            <a:spLocks noGrp="1"/>
          </p:cNvSpPr>
          <p:nvPr>
            <p:ph type="body" idx="1"/>
          </p:nvPr>
        </p:nvSpPr>
        <p:spPr/>
        <p:txBody>
          <a:bodyPr/>
          <a:lstStyle/>
          <a:p>
            <a:r>
              <a:rPr lang="en-US" altLang="en-US" smtClean="0"/>
              <a:t>In Fig. 14.11, we use </a:t>
            </a:r>
            <a:r>
              <a:rPr lang="en-US" altLang="en-US" smtClean="0">
                <a:solidFill>
                  <a:srgbClr val="0000FF"/>
                </a:solidFill>
              </a:rPr>
              <a:t>reinterpret_cast</a:t>
            </a:r>
            <a:r>
              <a:rPr lang="en-US" altLang="en-US" smtClean="0"/>
              <a:t> to convert a </a:t>
            </a:r>
            <a:r>
              <a:rPr lang="en-US" altLang="en-US" smtClean="0">
                <a:solidFill>
                  <a:srgbClr val="C00000"/>
                </a:solidFill>
              </a:rPr>
              <a:t>ClientData pointer </a:t>
            </a:r>
            <a:r>
              <a:rPr lang="en-US" altLang="en-US" smtClean="0"/>
              <a:t>to a </a:t>
            </a:r>
            <a:r>
              <a:rPr lang="en-US" altLang="en-US" smtClean="0">
                <a:solidFill>
                  <a:srgbClr val="0000FF"/>
                </a:solidFill>
              </a:rPr>
              <a:t>const char *</a:t>
            </a:r>
            <a:r>
              <a:rPr lang="en-US" altLang="en-US" smtClean="0"/>
              <a:t>, which reinterprets a ClientData object as bytes to be output to a file.</a:t>
            </a:r>
          </a:p>
          <a:p>
            <a:r>
              <a:rPr lang="en-US" altLang="en-US" smtClean="0"/>
              <a:t>Random-access file-processing programs typically write </a:t>
            </a:r>
            <a:r>
              <a:rPr lang="en-US" altLang="en-US" smtClean="0">
                <a:solidFill>
                  <a:srgbClr val="0000FF"/>
                </a:solidFill>
              </a:rPr>
              <a:t>one object </a:t>
            </a:r>
            <a:r>
              <a:rPr lang="en-US" altLang="en-US" smtClean="0"/>
              <a:t>of a class at a time, as we show in the following examples.</a:t>
            </a:r>
          </a:p>
        </p:txBody>
      </p:sp>
      <p:sp>
        <p:nvSpPr>
          <p:cNvPr id="73732"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cpphtp9_14_Files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pphtp9_14_Files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cxnSp>
        <p:nvCxnSpPr>
          <p:cNvPr id="4" name="Straight Arrow Connector 3"/>
          <p:cNvCxnSpPr/>
          <p:nvPr/>
        </p:nvCxnSpPr>
        <p:spPr>
          <a:xfrm flipH="1">
            <a:off x="7391400" y="1828800"/>
            <a:ext cx="1554480" cy="0"/>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cpphtp9_14_Files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a:t>
            </a:r>
            <a:endParaRPr lang="en-US" dirty="0" smtClean="0"/>
          </a:p>
        </p:txBody>
      </p:sp>
      <p:sp>
        <p:nvSpPr>
          <p:cNvPr id="70659" name="Text Placeholder 2"/>
          <p:cNvSpPr>
            <a:spLocks noGrp="1"/>
          </p:cNvSpPr>
          <p:nvPr>
            <p:ph type="body" idx="1"/>
          </p:nvPr>
        </p:nvSpPr>
        <p:spPr/>
        <p:txBody>
          <a:bodyPr/>
          <a:lstStyle/>
          <a:p>
            <a:r>
              <a:rPr lang="en-US" smtClean="0">
                <a:solidFill>
                  <a:srgbClr val="0000FF"/>
                </a:solidFill>
              </a:rPr>
              <a:t>Credit Processing Program</a:t>
            </a:r>
          </a:p>
          <a:p>
            <a:r>
              <a:rPr lang="en-US" smtClean="0"/>
              <a:t>Consider the following problem statement:</a:t>
            </a:r>
          </a:p>
          <a:p>
            <a:pPr lvl="1"/>
            <a:r>
              <a:rPr lang="en-US" smtClean="0"/>
              <a:t>Create a credit-processing program capable of storing at most 100 fixed-length records for a company that can have up to 100 customers. Each record should consist of an account number that acts as the record key, a last name, a first name and a balance. The program should be able to update an account, insert a new account, delete an account and insert all the account records into a formatted text file for printing.</a:t>
            </a:r>
          </a:p>
          <a:p>
            <a:r>
              <a:rPr lang="en-US" smtClean="0"/>
              <a:t>The next few sections create this credit-processing program.</a:t>
            </a:r>
            <a:endParaRPr lang="en-US" dirty="0" smtClean="0"/>
          </a:p>
        </p:txBody>
      </p:sp>
      <p:sp>
        <p:nvSpPr>
          <p:cNvPr id="7782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a:t>
            </a:r>
            <a:endParaRPr lang="en-US" dirty="0" smtClean="0"/>
          </a:p>
        </p:txBody>
      </p:sp>
      <p:sp>
        <p:nvSpPr>
          <p:cNvPr id="75779" name="Text Placeholder 2"/>
          <p:cNvSpPr>
            <a:spLocks noGrp="1"/>
          </p:cNvSpPr>
          <p:nvPr>
            <p:ph type="body" idx="1"/>
          </p:nvPr>
        </p:nvSpPr>
        <p:spPr/>
        <p:txBody>
          <a:bodyPr/>
          <a:lstStyle/>
          <a:p>
            <a:r>
              <a:rPr lang="en-US" altLang="en-US" smtClean="0"/>
              <a:t>Figure 14.11 illustrates opening a random-access file, defining the record format using an object of class ClientData (Figs. 14.9–14.10) and writing data to the disk in binary format.</a:t>
            </a:r>
          </a:p>
          <a:p>
            <a:r>
              <a:rPr lang="en-US" altLang="en-US" b="1" smtClean="0">
                <a:solidFill>
                  <a:srgbClr val="008000"/>
                </a:solidFill>
              </a:rPr>
              <a:t>This program initializes all 100 records of the file credit.dat with empty objects, using function write.</a:t>
            </a:r>
          </a:p>
          <a:p>
            <a:r>
              <a:rPr lang="en-US" altLang="en-US" smtClean="0"/>
              <a:t>Each empty object contains the account number 0, empty last and first name strings and the balance 0.0.</a:t>
            </a:r>
          </a:p>
          <a:p>
            <a:r>
              <a:rPr lang="en-US" altLang="en-US" smtClean="0"/>
              <a:t>Each record is initialized with the space in which the account data will be stored.  </a:t>
            </a:r>
          </a:p>
        </p:txBody>
      </p:sp>
      <p:sp>
        <p:nvSpPr>
          <p:cNvPr id="78852"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a:t>
            </a:r>
            <a:endParaRPr lang="en-US" dirty="0" smtClean="0"/>
          </a:p>
        </p:txBody>
      </p:sp>
      <p:sp>
        <p:nvSpPr>
          <p:cNvPr id="76803" name="Text Placeholder 2"/>
          <p:cNvSpPr>
            <a:spLocks noGrp="1"/>
          </p:cNvSpPr>
          <p:nvPr>
            <p:ph type="body" idx="1"/>
          </p:nvPr>
        </p:nvSpPr>
        <p:spPr/>
        <p:txBody>
          <a:bodyPr>
            <a:normAutofit lnSpcReduction="10000"/>
          </a:bodyPr>
          <a:lstStyle/>
          <a:p>
            <a:pPr>
              <a:lnSpc>
                <a:spcPct val="110000"/>
              </a:lnSpc>
            </a:pPr>
            <a:r>
              <a:rPr lang="en-US" altLang="en-US" smtClean="0"/>
              <a:t>Objects of class string do not have uniform size, rather they use dynamically allocated memory to accommodate strings of various lengths.</a:t>
            </a:r>
          </a:p>
          <a:p>
            <a:r>
              <a:rPr lang="en-US" altLang="en-US" b="1" smtClean="0">
                <a:solidFill>
                  <a:srgbClr val="008000"/>
                </a:solidFill>
              </a:rPr>
              <a:t>We must maintain fixed-length records, so class ClientData stores the client’s first and last name in </a:t>
            </a:r>
            <a:r>
              <a:rPr lang="en-US" altLang="en-US" b="1" smtClean="0">
                <a:solidFill>
                  <a:srgbClr val="0000FF"/>
                </a:solidFill>
              </a:rPr>
              <a:t>fixed-length char arrays </a:t>
            </a:r>
            <a:r>
              <a:rPr lang="en-US" altLang="en-US" b="1" smtClean="0">
                <a:solidFill>
                  <a:srgbClr val="008000"/>
                </a:solidFill>
              </a:rPr>
              <a:t>(declared in Fig. 14.9, lines 32–33).</a:t>
            </a:r>
          </a:p>
          <a:p>
            <a:r>
              <a:rPr lang="en-US" altLang="en-US" smtClean="0"/>
              <a:t>Member functions setLastName (Fig. 14.10, lines 35–42) and setFirstName (Fig. 14.10, lines 51–58) each copy the characters of a string object into the corresponding char array.</a:t>
            </a:r>
          </a:p>
        </p:txBody>
      </p:sp>
      <p:sp>
        <p:nvSpPr>
          <p:cNvPr id="7987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a:t>
            </a:r>
            <a:endParaRPr lang="en-US" dirty="0" smtClean="0"/>
          </a:p>
        </p:txBody>
      </p:sp>
      <p:sp>
        <p:nvSpPr>
          <p:cNvPr id="77827" name="Text Placeholder 2"/>
          <p:cNvSpPr>
            <a:spLocks noGrp="1"/>
          </p:cNvSpPr>
          <p:nvPr>
            <p:ph type="body" idx="1"/>
          </p:nvPr>
        </p:nvSpPr>
        <p:spPr/>
        <p:txBody>
          <a:bodyPr/>
          <a:lstStyle/>
          <a:p>
            <a:r>
              <a:rPr lang="en-US" altLang="en-US" smtClean="0"/>
              <a:t>Consider function setLastName.</a:t>
            </a:r>
          </a:p>
          <a:p>
            <a:r>
              <a:rPr lang="en-US" altLang="en-US" smtClean="0"/>
              <a:t>Line 38 invokes </a:t>
            </a:r>
            <a:r>
              <a:rPr lang="en-US" altLang="en-US" smtClean="0">
                <a:solidFill>
                  <a:srgbClr val="C00000"/>
                </a:solidFill>
              </a:rPr>
              <a:t>string</a:t>
            </a:r>
            <a:r>
              <a:rPr lang="en-US" altLang="en-US" smtClean="0"/>
              <a:t> member function </a:t>
            </a:r>
            <a:r>
              <a:rPr lang="en-US" altLang="en-US" smtClean="0">
                <a:solidFill>
                  <a:srgbClr val="C00000"/>
                </a:solidFill>
              </a:rPr>
              <a:t>size</a:t>
            </a:r>
            <a:r>
              <a:rPr lang="en-US" altLang="en-US" smtClean="0"/>
              <a:t> to get the length of lastNameString.</a:t>
            </a:r>
          </a:p>
          <a:p>
            <a:r>
              <a:rPr lang="en-US" altLang="en-US" smtClean="0">
                <a:solidFill>
                  <a:srgbClr val="0000FF"/>
                </a:solidFill>
              </a:rPr>
              <a:t>Line 39 ensures that length is fewer than 15 characters, then line 40 copies length characters from lastNameString into the char array lastName using string member function copy</a:t>
            </a:r>
            <a:r>
              <a:rPr lang="en-US" altLang="en-US" smtClean="0"/>
              <a:t>.</a:t>
            </a:r>
          </a:p>
          <a:p>
            <a:r>
              <a:rPr lang="en-US" altLang="en-US" smtClean="0"/>
              <a:t>Member function setFirstName performs the same steps for the first name.</a:t>
            </a:r>
          </a:p>
        </p:txBody>
      </p:sp>
      <p:sp>
        <p:nvSpPr>
          <p:cNvPr id="8090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pphtp9_14_Files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pphtp9_14_Files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14.2  Files and Streams (cont.)</a:t>
            </a:r>
            <a:endParaRPr lang="en-US" dirty="0" smtClean="0"/>
          </a:p>
        </p:txBody>
      </p:sp>
      <p:sp>
        <p:nvSpPr>
          <p:cNvPr id="16387" name="Text Placeholder 2"/>
          <p:cNvSpPr>
            <a:spLocks noGrp="1"/>
          </p:cNvSpPr>
          <p:nvPr>
            <p:ph type="body" idx="1"/>
          </p:nvPr>
        </p:nvSpPr>
        <p:spPr/>
        <p:txBody>
          <a:bodyPr/>
          <a:lstStyle/>
          <a:p>
            <a:r>
              <a:rPr lang="en-US" smtClean="0"/>
              <a:t>File-Processing </a:t>
            </a:r>
            <a:r>
              <a:rPr lang="en-US" smtClean="0">
                <a:solidFill>
                  <a:srgbClr val="0000FF"/>
                </a:solidFill>
              </a:rPr>
              <a:t>Class </a:t>
            </a:r>
            <a:r>
              <a:rPr lang="en-US" smtClean="0">
                <a:solidFill>
                  <a:srgbClr val="0000FF"/>
                </a:solidFill>
              </a:rPr>
              <a:t>Templates</a:t>
            </a:r>
            <a:br>
              <a:rPr lang="en-US" smtClean="0">
                <a:solidFill>
                  <a:srgbClr val="0000FF"/>
                </a:solidFill>
              </a:rPr>
            </a:br>
            <a:endParaRPr lang="en-US" sz="1400" smtClean="0">
              <a:solidFill>
                <a:srgbClr val="0000FF"/>
              </a:solidFill>
            </a:endParaRPr>
          </a:p>
          <a:p>
            <a:r>
              <a:rPr lang="en-US" smtClean="0"/>
              <a:t>To perform file processing in C++, headers &lt;</a:t>
            </a:r>
            <a:r>
              <a:rPr lang="en-US" smtClean="0">
                <a:solidFill>
                  <a:srgbClr val="C00000"/>
                </a:solidFill>
              </a:rPr>
              <a:t>iostream</a:t>
            </a:r>
            <a:r>
              <a:rPr lang="en-US" smtClean="0"/>
              <a:t>&gt; and &lt;</a:t>
            </a:r>
            <a:r>
              <a:rPr lang="en-US" smtClean="0">
                <a:solidFill>
                  <a:srgbClr val="C00000"/>
                </a:solidFill>
              </a:rPr>
              <a:t>fstream</a:t>
            </a:r>
            <a:r>
              <a:rPr lang="en-US" smtClean="0"/>
              <a:t>&gt; must be included.</a:t>
            </a:r>
          </a:p>
          <a:p>
            <a:r>
              <a:rPr lang="en-US" smtClean="0"/>
              <a:t>Header &lt;fstream&gt; includes the definitions for the </a:t>
            </a:r>
            <a:r>
              <a:rPr lang="en-US" smtClean="0">
                <a:solidFill>
                  <a:srgbClr val="008000"/>
                </a:solidFill>
              </a:rPr>
              <a:t>stream class templates</a:t>
            </a:r>
            <a:r>
              <a:rPr lang="en-US" smtClean="0"/>
              <a:t> </a:t>
            </a:r>
            <a:r>
              <a:rPr lang="en-US" smtClean="0">
                <a:solidFill>
                  <a:srgbClr val="0000FF"/>
                </a:solidFill>
              </a:rPr>
              <a:t>basic_ifstream</a:t>
            </a:r>
            <a:r>
              <a:rPr lang="en-US" smtClean="0"/>
              <a:t> (for file input), </a:t>
            </a:r>
            <a:r>
              <a:rPr lang="en-US" smtClean="0">
                <a:solidFill>
                  <a:srgbClr val="0000FF"/>
                </a:solidFill>
              </a:rPr>
              <a:t>basic_ofstream</a:t>
            </a:r>
            <a:r>
              <a:rPr lang="en-US" smtClean="0"/>
              <a:t> (for file output) and </a:t>
            </a:r>
            <a:r>
              <a:rPr lang="en-US" smtClean="0">
                <a:solidFill>
                  <a:srgbClr val="0000FF"/>
                </a:solidFill>
              </a:rPr>
              <a:t>basic_fstream</a:t>
            </a:r>
            <a:r>
              <a:rPr lang="en-US" smtClean="0"/>
              <a:t> (for file input and output).</a:t>
            </a:r>
          </a:p>
          <a:p>
            <a:r>
              <a:rPr lang="en-US" smtClean="0"/>
              <a:t>Each </a:t>
            </a:r>
            <a:r>
              <a:rPr lang="en-US" smtClean="0">
                <a:solidFill>
                  <a:srgbClr val="0000FF"/>
                </a:solidFill>
              </a:rPr>
              <a:t>class template </a:t>
            </a:r>
            <a:r>
              <a:rPr lang="en-US" smtClean="0"/>
              <a:t>has a </a:t>
            </a:r>
            <a:r>
              <a:rPr lang="en-US" smtClean="0">
                <a:solidFill>
                  <a:srgbClr val="C00000"/>
                </a:solidFill>
              </a:rPr>
              <a:t>predefined template specialization</a:t>
            </a:r>
            <a:r>
              <a:rPr lang="en-US" smtClean="0"/>
              <a:t> that enables char I/O.</a:t>
            </a:r>
            <a:endParaRPr lang="en-US" dirty="0" smtClean="0"/>
          </a:p>
        </p:txBody>
      </p:sp>
      <p:sp>
        <p:nvSpPr>
          <p:cNvPr id="23556"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cpphtp9_14_Files_Page_3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cpphtp9_14_Files_Page_3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pphtp9_14_Files_Page_3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pphtp9_14_Files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a:t>
            </a:r>
            <a:endParaRPr lang="en-US" dirty="0" smtClean="0"/>
          </a:p>
        </p:txBody>
      </p:sp>
      <p:sp>
        <p:nvSpPr>
          <p:cNvPr id="80899" name="Text Placeholder 2"/>
          <p:cNvSpPr>
            <a:spLocks noGrp="1"/>
          </p:cNvSpPr>
          <p:nvPr>
            <p:ph type="body" idx="1"/>
          </p:nvPr>
        </p:nvSpPr>
        <p:spPr/>
        <p:txBody>
          <a:bodyPr>
            <a:normAutofit fontScale="85000" lnSpcReduction="10000"/>
          </a:bodyPr>
          <a:lstStyle/>
          <a:p>
            <a:pPr>
              <a:lnSpc>
                <a:spcPct val="120000"/>
              </a:lnSpc>
            </a:pPr>
            <a:r>
              <a:rPr lang="en-US" smtClean="0"/>
              <a:t>Opening a File for Output in Binary Mode</a:t>
            </a:r>
          </a:p>
          <a:p>
            <a:pPr>
              <a:lnSpc>
                <a:spcPct val="120000"/>
              </a:lnSpc>
            </a:pPr>
            <a:r>
              <a:rPr lang="en-US" smtClean="0"/>
              <a:t>In Fig. 14.11, line 11 creates an ofstream object for the file credit.dat.</a:t>
            </a:r>
          </a:p>
          <a:p>
            <a:pPr>
              <a:lnSpc>
                <a:spcPct val="120000"/>
              </a:lnSpc>
            </a:pPr>
            <a:r>
              <a:rPr lang="en-US" smtClean="0"/>
              <a:t>The second argument to the constructor:   </a:t>
            </a:r>
            <a:br>
              <a:rPr lang="en-US" smtClean="0"/>
            </a:br>
            <a:r>
              <a:rPr lang="en-US" smtClean="0"/>
              <a:t>		</a:t>
            </a:r>
            <a:r>
              <a:rPr lang="en-US" sz="2400" smtClean="0">
                <a:solidFill>
                  <a:srgbClr val="0000FF"/>
                </a:solidFill>
                <a:latin typeface="Consolas" panose="020B0609020204030204" pitchFamily="49" charset="0"/>
                <a:cs typeface="Consolas" panose="020B0609020204030204" pitchFamily="49" charset="0"/>
              </a:rPr>
              <a:t>ios::out | ios::binary</a:t>
            </a:r>
            <a:br>
              <a:rPr lang="en-US" sz="2400" smtClean="0">
                <a:solidFill>
                  <a:srgbClr val="0000FF"/>
                </a:solidFill>
                <a:latin typeface="Consolas" panose="020B0609020204030204" pitchFamily="49" charset="0"/>
                <a:cs typeface="Consolas" panose="020B0609020204030204" pitchFamily="49" charset="0"/>
              </a:rPr>
            </a:br>
            <a:r>
              <a:rPr lang="en-US" smtClean="0"/>
              <a:t>indicates that we are opening the file for output in binary mode, which is required if we are to write fixed-length records.</a:t>
            </a:r>
          </a:p>
          <a:p>
            <a:pPr>
              <a:lnSpc>
                <a:spcPct val="120000"/>
              </a:lnSpc>
            </a:pPr>
            <a:r>
              <a:rPr lang="en-US" b="1" smtClean="0">
                <a:solidFill>
                  <a:srgbClr val="C00000"/>
                </a:solidFill>
              </a:rPr>
              <a:t>Multiple file-open modes are combined by separating each open mode from the next with the | operator, which is known as the bitwise inclusive OR operator. </a:t>
            </a:r>
            <a:endParaRPr lang="en-US" b="1" dirty="0" smtClean="0">
              <a:solidFill>
                <a:srgbClr val="C00000"/>
              </a:solidFill>
            </a:endParaRPr>
          </a:p>
        </p:txBody>
      </p:sp>
      <p:sp>
        <p:nvSpPr>
          <p:cNvPr id="8806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a:t>
            </a:r>
            <a:endParaRPr lang="en-US" dirty="0" smtClean="0"/>
          </a:p>
        </p:txBody>
      </p:sp>
      <p:sp>
        <p:nvSpPr>
          <p:cNvPr id="86019" name="Text Placeholder 2"/>
          <p:cNvSpPr>
            <a:spLocks noGrp="1"/>
          </p:cNvSpPr>
          <p:nvPr>
            <p:ph type="body" idx="1"/>
          </p:nvPr>
        </p:nvSpPr>
        <p:spPr/>
        <p:txBody>
          <a:bodyPr/>
          <a:lstStyle/>
          <a:p>
            <a:r>
              <a:rPr lang="en-US" altLang="en-US" smtClean="0"/>
              <a:t>Lines 24–25 cause the blankClient (which was constructed with default arguments at line 20) to be written to the credit.dat file associated with ofstream object outCredit.</a:t>
            </a:r>
          </a:p>
          <a:p>
            <a:r>
              <a:rPr lang="en-US" altLang="en-US" smtClean="0"/>
              <a:t>Operator </a:t>
            </a:r>
            <a:r>
              <a:rPr lang="en-US" altLang="en-US" smtClean="0">
                <a:solidFill>
                  <a:srgbClr val="0000FF"/>
                </a:solidFill>
              </a:rPr>
              <a:t>sizeof</a:t>
            </a:r>
            <a:r>
              <a:rPr lang="en-US" altLang="en-US" smtClean="0"/>
              <a:t> returns the size in bytes of the object contained in parentheses (see Chapter 8).</a:t>
            </a:r>
          </a:p>
        </p:txBody>
      </p:sp>
      <p:sp>
        <p:nvSpPr>
          <p:cNvPr id="8806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14.7  Creating a Random-Access File (cont.)</a:t>
            </a:r>
            <a:endParaRPr lang="en-US" dirty="0" smtClean="0"/>
          </a:p>
        </p:txBody>
      </p:sp>
      <p:sp>
        <p:nvSpPr>
          <p:cNvPr id="87043" name="Text Placeholder 2"/>
          <p:cNvSpPr>
            <a:spLocks noGrp="1"/>
          </p:cNvSpPr>
          <p:nvPr>
            <p:ph type="body" idx="1"/>
          </p:nvPr>
        </p:nvSpPr>
        <p:spPr/>
        <p:txBody>
          <a:bodyPr/>
          <a:lstStyle/>
          <a:p>
            <a:r>
              <a:rPr lang="en-US" altLang="en-US" smtClean="0"/>
              <a:t>The first argument to function write at line 24 must be of type </a:t>
            </a:r>
            <a:r>
              <a:rPr lang="en-US" altLang="en-US" smtClean="0">
                <a:solidFill>
                  <a:srgbClr val="0000FF"/>
                </a:solidFill>
              </a:rPr>
              <a:t>const char *</a:t>
            </a:r>
            <a:r>
              <a:rPr lang="en-US" altLang="en-US" smtClean="0"/>
              <a:t>.</a:t>
            </a:r>
          </a:p>
          <a:p>
            <a:r>
              <a:rPr lang="en-US" altLang="en-US" smtClean="0"/>
              <a:t>However, the data type of &amp;blankClient is Client-Data *.</a:t>
            </a:r>
          </a:p>
          <a:p>
            <a:r>
              <a:rPr lang="en-US" altLang="en-US" smtClean="0"/>
              <a:t>To convert &amp;blankClient to const char *, line 24 uses the cast operator </a:t>
            </a:r>
            <a:r>
              <a:rPr lang="en-US" altLang="en-US" smtClean="0">
                <a:solidFill>
                  <a:srgbClr val="C00000"/>
                </a:solidFill>
              </a:rPr>
              <a:t>reinterpret_cast</a:t>
            </a:r>
            <a:r>
              <a:rPr lang="en-US" altLang="en-US" smtClean="0"/>
              <a:t>, so the call to write compiles without issuing a compilation error. </a:t>
            </a:r>
          </a:p>
        </p:txBody>
      </p:sp>
      <p:sp>
        <p:nvSpPr>
          <p:cNvPr id="89092"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pphtp9_14_Files_Page_3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pphtp9_14_Files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14.8   Writing Data Randomly to a </a:t>
            </a:r>
            <a:br>
              <a:rPr lang="en-US" sz="2400" smtClean="0"/>
            </a:br>
            <a:r>
              <a:rPr lang="en-US" sz="2400" smtClean="0"/>
              <a:t>	Random Access File</a:t>
            </a:r>
            <a:endParaRPr lang="en-US" sz="2400" dirty="0" smtClean="0"/>
          </a:p>
        </p:txBody>
      </p:sp>
      <p:sp>
        <p:nvSpPr>
          <p:cNvPr id="90115" name="Text Placeholder 2"/>
          <p:cNvSpPr>
            <a:spLocks noGrp="1"/>
          </p:cNvSpPr>
          <p:nvPr>
            <p:ph type="body" idx="1"/>
          </p:nvPr>
        </p:nvSpPr>
        <p:spPr/>
        <p:txBody>
          <a:bodyPr/>
          <a:lstStyle/>
          <a:p>
            <a:r>
              <a:rPr lang="en-US" altLang="en-US" smtClean="0"/>
              <a:t>Figure 14.12 writes data to the file credit.dat and uses the combination of fstream functions </a:t>
            </a:r>
            <a:r>
              <a:rPr lang="en-US" altLang="en-US" smtClean="0">
                <a:solidFill>
                  <a:srgbClr val="0000FF"/>
                </a:solidFill>
              </a:rPr>
              <a:t>seek</a:t>
            </a:r>
            <a:r>
              <a:rPr lang="en-US" altLang="en-US" smtClean="0">
                <a:solidFill>
                  <a:srgbClr val="C00000"/>
                </a:solidFill>
              </a:rPr>
              <a:t>p</a:t>
            </a:r>
            <a:r>
              <a:rPr lang="en-US" altLang="en-US" smtClean="0"/>
              <a:t> and </a:t>
            </a:r>
            <a:r>
              <a:rPr lang="en-US" altLang="en-US" smtClean="0">
                <a:solidFill>
                  <a:srgbClr val="C00000"/>
                </a:solidFill>
              </a:rPr>
              <a:t>write</a:t>
            </a:r>
            <a:r>
              <a:rPr lang="en-US" altLang="en-US" smtClean="0"/>
              <a:t> to store data at exact locations in the file.</a:t>
            </a:r>
          </a:p>
          <a:p>
            <a:r>
              <a:rPr lang="en-US" altLang="en-US" smtClean="0"/>
              <a:t>Function seekp sets the “put” file-position pointer to a specific position in the file, then write outputs the data.</a:t>
            </a:r>
          </a:p>
          <a:p>
            <a:r>
              <a:rPr lang="en-US" altLang="en-US" smtClean="0"/>
              <a:t>Line 6 includes the header ClientData.h defined in Fig. 14.9, so the program can use ClientData objects.</a:t>
            </a:r>
          </a:p>
        </p:txBody>
      </p:sp>
      <p:sp>
        <p:nvSpPr>
          <p:cNvPr id="9216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14.2  Files and Streams (cont.)</a:t>
            </a:r>
            <a:endParaRPr lang="en-US" dirty="0" smtClean="0"/>
          </a:p>
        </p:txBody>
      </p:sp>
      <p:sp>
        <p:nvSpPr>
          <p:cNvPr id="17411" name="Text Placeholder 2"/>
          <p:cNvSpPr>
            <a:spLocks noGrp="1"/>
          </p:cNvSpPr>
          <p:nvPr>
            <p:ph type="body" idx="1"/>
          </p:nvPr>
        </p:nvSpPr>
        <p:spPr/>
        <p:txBody>
          <a:bodyPr>
            <a:normAutofit fontScale="92500" lnSpcReduction="10000"/>
          </a:bodyPr>
          <a:lstStyle/>
          <a:p>
            <a:pPr>
              <a:lnSpc>
                <a:spcPct val="110000"/>
              </a:lnSpc>
            </a:pPr>
            <a:r>
              <a:rPr lang="en-US" altLang="en-US" smtClean="0"/>
              <a:t>The &lt;fstream&gt; library provides </a:t>
            </a:r>
            <a:r>
              <a:rPr lang="en-US" altLang="en-US" smtClean="0">
                <a:solidFill>
                  <a:srgbClr val="C00000"/>
                </a:solidFill>
              </a:rPr>
              <a:t>typedef aliases </a:t>
            </a:r>
            <a:r>
              <a:rPr lang="en-US" altLang="en-US" smtClean="0"/>
              <a:t>for these template specializations</a:t>
            </a:r>
            <a:r>
              <a:rPr lang="en-US" altLang="en-US" smtClean="0"/>
              <a:t>.</a:t>
            </a:r>
            <a:br>
              <a:rPr lang="en-US" altLang="en-US" smtClean="0"/>
            </a:br>
            <a:endParaRPr lang="en-US" altLang="en-US" smtClean="0"/>
          </a:p>
          <a:p>
            <a:pPr lvl="1">
              <a:lnSpc>
                <a:spcPct val="110000"/>
              </a:lnSpc>
              <a:spcBef>
                <a:spcPts val="400"/>
              </a:spcBef>
            </a:pPr>
            <a:r>
              <a:rPr lang="en-US" altLang="en-US" sz="2400" smtClean="0"/>
              <a:t>The </a:t>
            </a:r>
            <a:r>
              <a:rPr lang="en-US" altLang="en-US" sz="2400" smtClean="0">
                <a:solidFill>
                  <a:srgbClr val="C00000"/>
                </a:solidFill>
              </a:rPr>
              <a:t>typedef </a:t>
            </a:r>
            <a:r>
              <a:rPr lang="en-US" altLang="en-US" sz="2400" smtClean="0">
                <a:solidFill>
                  <a:srgbClr val="0000FF"/>
                </a:solidFill>
              </a:rPr>
              <a:t>ifstream</a:t>
            </a:r>
            <a:r>
              <a:rPr lang="en-US" altLang="en-US" sz="2400" smtClean="0"/>
              <a:t> represents a specialization of </a:t>
            </a:r>
            <a:r>
              <a:rPr lang="en-US" altLang="en-US" sz="2400" smtClean="0">
                <a:solidFill>
                  <a:srgbClr val="0000FF"/>
                </a:solidFill>
              </a:rPr>
              <a:t>basic_</a:t>
            </a:r>
            <a:r>
              <a:rPr lang="en-US" altLang="en-US" sz="2400" smtClean="0">
                <a:solidFill>
                  <a:srgbClr val="C00000"/>
                </a:solidFill>
              </a:rPr>
              <a:t>if</a:t>
            </a:r>
            <a:r>
              <a:rPr lang="en-US" altLang="en-US" sz="2400" smtClean="0">
                <a:solidFill>
                  <a:srgbClr val="0000FF"/>
                </a:solidFill>
              </a:rPr>
              <a:t>stream</a:t>
            </a:r>
            <a:r>
              <a:rPr lang="en-US" altLang="en-US" sz="2400" smtClean="0"/>
              <a:t> that enables char input from a file</a:t>
            </a:r>
            <a:r>
              <a:rPr lang="en-US" altLang="en-US" sz="2400" smtClean="0"/>
              <a:t>.</a:t>
            </a:r>
            <a:br>
              <a:rPr lang="en-US" altLang="en-US" sz="2400" smtClean="0"/>
            </a:br>
            <a:endParaRPr lang="en-US" altLang="en-US" sz="2400" smtClean="0"/>
          </a:p>
          <a:p>
            <a:pPr lvl="1">
              <a:lnSpc>
                <a:spcPct val="110000"/>
              </a:lnSpc>
              <a:spcBef>
                <a:spcPts val="400"/>
              </a:spcBef>
            </a:pPr>
            <a:r>
              <a:rPr lang="en-US" altLang="en-US" sz="2400" smtClean="0"/>
              <a:t>The </a:t>
            </a:r>
            <a:r>
              <a:rPr lang="en-US" altLang="en-US" sz="2400" smtClean="0">
                <a:solidFill>
                  <a:srgbClr val="C00000"/>
                </a:solidFill>
              </a:rPr>
              <a:t>typedef </a:t>
            </a:r>
            <a:r>
              <a:rPr lang="en-US" altLang="en-US" sz="2400" smtClean="0">
                <a:solidFill>
                  <a:srgbClr val="0000FF"/>
                </a:solidFill>
              </a:rPr>
              <a:t>ofstream</a:t>
            </a:r>
            <a:r>
              <a:rPr lang="en-US" altLang="en-US" sz="2400" smtClean="0"/>
              <a:t> represents a specialization of </a:t>
            </a:r>
            <a:r>
              <a:rPr lang="en-US" altLang="en-US" sz="2400" smtClean="0">
                <a:solidFill>
                  <a:srgbClr val="0000FF"/>
                </a:solidFill>
              </a:rPr>
              <a:t>basic_</a:t>
            </a:r>
            <a:r>
              <a:rPr lang="en-US" altLang="en-US" sz="2400" smtClean="0">
                <a:solidFill>
                  <a:srgbClr val="C00000"/>
                </a:solidFill>
              </a:rPr>
              <a:t>of</a:t>
            </a:r>
            <a:r>
              <a:rPr lang="en-US" altLang="en-US" sz="2400" smtClean="0">
                <a:solidFill>
                  <a:srgbClr val="0000FF"/>
                </a:solidFill>
              </a:rPr>
              <a:t>stream</a:t>
            </a:r>
            <a:r>
              <a:rPr lang="en-US" altLang="en-US" sz="2400" smtClean="0"/>
              <a:t> that enables char output to files</a:t>
            </a:r>
            <a:r>
              <a:rPr lang="en-US" altLang="en-US" sz="2400" smtClean="0"/>
              <a:t>.</a:t>
            </a:r>
            <a:br>
              <a:rPr lang="en-US" altLang="en-US" sz="2400" smtClean="0"/>
            </a:br>
            <a:endParaRPr lang="en-US" altLang="en-US" sz="2400" smtClean="0"/>
          </a:p>
          <a:p>
            <a:pPr lvl="1">
              <a:lnSpc>
                <a:spcPct val="110000"/>
              </a:lnSpc>
              <a:spcBef>
                <a:spcPts val="400"/>
              </a:spcBef>
            </a:pPr>
            <a:r>
              <a:rPr lang="en-US" altLang="en-US" sz="2400" smtClean="0"/>
              <a:t>The </a:t>
            </a:r>
            <a:r>
              <a:rPr lang="en-US" altLang="en-US" sz="2400" smtClean="0">
                <a:solidFill>
                  <a:srgbClr val="C00000"/>
                </a:solidFill>
              </a:rPr>
              <a:t>typedef </a:t>
            </a:r>
            <a:r>
              <a:rPr lang="en-US" altLang="en-US" sz="2400" smtClean="0">
                <a:solidFill>
                  <a:srgbClr val="0000FF"/>
                </a:solidFill>
              </a:rPr>
              <a:t>fstream</a:t>
            </a:r>
            <a:r>
              <a:rPr lang="en-US" altLang="en-US" sz="2400" smtClean="0"/>
              <a:t> represents a specialization of </a:t>
            </a:r>
            <a:r>
              <a:rPr lang="en-US" altLang="en-US" sz="2400" smtClean="0">
                <a:solidFill>
                  <a:srgbClr val="0000FF"/>
                </a:solidFill>
              </a:rPr>
              <a:t>basic_</a:t>
            </a:r>
            <a:r>
              <a:rPr lang="en-US" altLang="en-US" sz="2400" smtClean="0">
                <a:solidFill>
                  <a:srgbClr val="C00000"/>
                </a:solidFill>
              </a:rPr>
              <a:t>f</a:t>
            </a:r>
            <a:r>
              <a:rPr lang="en-US" altLang="en-US" sz="2400" smtClean="0">
                <a:solidFill>
                  <a:srgbClr val="0000FF"/>
                </a:solidFill>
              </a:rPr>
              <a:t>stream</a:t>
            </a:r>
            <a:r>
              <a:rPr lang="en-US" altLang="en-US" sz="2400" smtClean="0"/>
              <a:t> that enables char input from, and output to, files.</a:t>
            </a:r>
          </a:p>
        </p:txBody>
      </p:sp>
      <p:sp>
        <p:nvSpPr>
          <p:cNvPr id="24580"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pphtp9_14_Files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pphtp9_14_Files_Page_3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pphtp9_14_Files_Page_3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1" descr="cpphtp9_14_Files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400"/>
              </a:spcBef>
              <a:spcAft>
                <a:spcPts val="400"/>
              </a:spcAft>
            </a:pPr>
            <a:r>
              <a:rPr lang="en-US" smtClean="0"/>
              <a:t>14.8   Writing Data Randomly to a </a:t>
            </a:r>
            <a:br>
              <a:rPr lang="en-US" smtClean="0"/>
            </a:br>
            <a:r>
              <a:rPr lang="en-US" smtClean="0"/>
              <a:t>	  Random-Access File</a:t>
            </a:r>
            <a:endParaRPr lang="en-US" dirty="0" smtClean="0"/>
          </a:p>
        </p:txBody>
      </p:sp>
      <p:sp>
        <p:nvSpPr>
          <p:cNvPr id="90115" name="Text Placeholder 2"/>
          <p:cNvSpPr>
            <a:spLocks noGrp="1"/>
          </p:cNvSpPr>
          <p:nvPr>
            <p:ph type="body" idx="1"/>
          </p:nvPr>
        </p:nvSpPr>
        <p:spPr/>
        <p:txBody>
          <a:bodyPr>
            <a:normAutofit fontScale="92500"/>
          </a:bodyPr>
          <a:lstStyle/>
          <a:p>
            <a:pPr>
              <a:lnSpc>
                <a:spcPct val="120000"/>
              </a:lnSpc>
            </a:pPr>
            <a:r>
              <a:rPr lang="en-US" smtClean="0"/>
              <a:t>Opening a File for Input and Output in Binary Mode</a:t>
            </a:r>
          </a:p>
          <a:p>
            <a:pPr>
              <a:lnSpc>
                <a:spcPct val="120000"/>
              </a:lnSpc>
            </a:pPr>
            <a:r>
              <a:rPr lang="en-US" smtClean="0"/>
              <a:t>Line 16 uses the fstream object outCredit to open the existing credit.dat file.</a:t>
            </a:r>
          </a:p>
          <a:p>
            <a:pPr lvl="1">
              <a:lnSpc>
                <a:spcPct val="120000"/>
              </a:lnSpc>
              <a:spcBef>
                <a:spcPts val="400"/>
              </a:spcBef>
            </a:pPr>
            <a:r>
              <a:rPr lang="en-US" b="1" smtClean="0">
                <a:solidFill>
                  <a:srgbClr val="C00000"/>
                </a:solidFill>
              </a:rPr>
              <a:t>The file is opened for input and output in </a:t>
            </a:r>
            <a:r>
              <a:rPr lang="en-US" b="1" smtClean="0">
                <a:solidFill>
                  <a:srgbClr val="0000FF"/>
                </a:solidFill>
              </a:rPr>
              <a:t>binary mode </a:t>
            </a:r>
            <a:r>
              <a:rPr lang="en-US" b="1" smtClean="0">
                <a:solidFill>
                  <a:srgbClr val="C00000"/>
                </a:solidFill>
              </a:rPr>
              <a:t>by combining the file-open modes ios::in, ios::out and ios::binary.</a:t>
            </a:r>
          </a:p>
          <a:p>
            <a:pPr>
              <a:lnSpc>
                <a:spcPct val="120000"/>
              </a:lnSpc>
            </a:pPr>
            <a:r>
              <a:rPr lang="en-US" smtClean="0"/>
              <a:t>Opening the existing credit.dat file in this manner ensures that this program can manipulate the records written to the file by the program of Fig. 14.11, rather than creating the file from scratch. </a:t>
            </a:r>
            <a:endParaRPr lang="en-US" dirty="0" smtClean="0"/>
          </a:p>
        </p:txBody>
      </p:sp>
      <p:sp>
        <p:nvSpPr>
          <p:cNvPr id="9728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14.8   Writing Data Randomly to a </a:t>
            </a:r>
            <a:br>
              <a:rPr lang="en-US" smtClean="0"/>
            </a:br>
            <a:r>
              <a:rPr lang="en-US" smtClean="0"/>
              <a:t>	  Random-Access File</a:t>
            </a:r>
            <a:endParaRPr lang="en-US" dirty="0" smtClean="0"/>
          </a:p>
        </p:txBody>
      </p:sp>
      <p:sp>
        <p:nvSpPr>
          <p:cNvPr id="90115" name="Text Placeholder 2"/>
          <p:cNvSpPr>
            <a:spLocks noGrp="1"/>
          </p:cNvSpPr>
          <p:nvPr>
            <p:ph type="body" idx="1"/>
          </p:nvPr>
        </p:nvSpPr>
        <p:spPr/>
        <p:txBody>
          <a:bodyPr/>
          <a:lstStyle/>
          <a:p>
            <a:r>
              <a:rPr lang="en-US" smtClean="0"/>
              <a:t>Positioning the File Position Pointer</a:t>
            </a:r>
          </a:p>
          <a:p>
            <a:r>
              <a:rPr lang="en-US" smtClean="0"/>
              <a:t>Lines 47–48 position the put file-position pointer for object outCredit to the byte location calculated by</a:t>
            </a:r>
          </a:p>
          <a:p>
            <a:pPr lvl="2"/>
            <a:r>
              <a:rPr lang="en-US" smtClean="0">
                <a:solidFill>
                  <a:srgbClr val="C00000"/>
                </a:solidFill>
                <a:latin typeface="Consolas" panose="020B0609020204030204" pitchFamily="49" charset="0"/>
                <a:cs typeface="Consolas" panose="020B0609020204030204" pitchFamily="49" charset="0"/>
              </a:rPr>
              <a:t>( client.getAccountNumber() - 1 ) * </a:t>
            </a:r>
            <a:br>
              <a:rPr lang="en-US" smtClean="0">
                <a:solidFill>
                  <a:srgbClr val="C00000"/>
                </a:solidFill>
                <a:latin typeface="Consolas" panose="020B0609020204030204" pitchFamily="49" charset="0"/>
                <a:cs typeface="Consolas" panose="020B0609020204030204" pitchFamily="49" charset="0"/>
              </a:rPr>
            </a:br>
            <a:r>
              <a:rPr lang="en-US" smtClean="0">
                <a:solidFill>
                  <a:srgbClr val="C00000"/>
                </a:solidFill>
                <a:latin typeface="Consolas" panose="020B0609020204030204" pitchFamily="49" charset="0"/>
                <a:cs typeface="Consolas" panose="020B0609020204030204" pitchFamily="49" charset="0"/>
              </a:rPr>
              <a:t>  sizeof( ClientData )</a:t>
            </a:r>
          </a:p>
          <a:p>
            <a:r>
              <a:rPr lang="en-US" smtClean="0"/>
              <a:t>Because the account number is between 1 and 100, 1 is subtracted from the account number when calculating the byte location of the record.</a:t>
            </a:r>
          </a:p>
          <a:p>
            <a:pPr lvl="1"/>
            <a:r>
              <a:rPr lang="en-US" smtClean="0">
                <a:solidFill>
                  <a:srgbClr val="008000"/>
                </a:solidFill>
              </a:rPr>
              <a:t>Thus, for record 1, the file-position pointer is set to byte 0 of the file.</a:t>
            </a:r>
            <a:endParaRPr lang="en-US" dirty="0" smtClean="0">
              <a:solidFill>
                <a:srgbClr val="008000"/>
              </a:solidFill>
            </a:endParaRPr>
          </a:p>
        </p:txBody>
      </p:sp>
      <p:sp>
        <p:nvSpPr>
          <p:cNvPr id="9728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14.9  Reading from a Random Access File </a:t>
            </a:r>
            <a:br>
              <a:rPr lang="en-US" smtClean="0"/>
            </a:br>
            <a:r>
              <a:rPr lang="en-US"/>
              <a:t>	</a:t>
            </a:r>
            <a:r>
              <a:rPr lang="en-US" smtClean="0"/>
              <a:t> Sequentially</a:t>
            </a:r>
            <a:endParaRPr lang="en-US" dirty="0" smtClean="0"/>
          </a:p>
        </p:txBody>
      </p:sp>
      <p:sp>
        <p:nvSpPr>
          <p:cNvPr id="97283" name="Text Placeholder 2"/>
          <p:cNvSpPr>
            <a:spLocks noGrp="1"/>
          </p:cNvSpPr>
          <p:nvPr>
            <p:ph type="body" idx="1"/>
          </p:nvPr>
        </p:nvSpPr>
        <p:spPr/>
        <p:txBody>
          <a:bodyPr>
            <a:normAutofit fontScale="85000" lnSpcReduction="20000"/>
          </a:bodyPr>
          <a:lstStyle/>
          <a:p>
            <a:pPr>
              <a:lnSpc>
                <a:spcPct val="120000"/>
              </a:lnSpc>
            </a:pPr>
            <a:r>
              <a:rPr lang="en-US" altLang="en-US" smtClean="0"/>
              <a:t>In this section, we develop a program that reads a file sequentially and prints only those records that contain data.</a:t>
            </a:r>
          </a:p>
          <a:p>
            <a:pPr>
              <a:lnSpc>
                <a:spcPct val="120000"/>
              </a:lnSpc>
            </a:pPr>
            <a:r>
              <a:rPr lang="en-US" altLang="en-US" smtClean="0"/>
              <a:t>The istream function read inputs a specified number of bytes from the current position in the specified stream into an object.</a:t>
            </a:r>
          </a:p>
          <a:p>
            <a:pPr>
              <a:lnSpc>
                <a:spcPct val="120000"/>
              </a:lnSpc>
            </a:pPr>
            <a:r>
              <a:rPr lang="en-US" altLang="en-US" smtClean="0"/>
              <a:t>For example, lines 31–32 from Fig. 14.13 read the number of bytes specified by sizeof(ClientData) from the file associated with ifstream object inCredit and store the data in the client record.</a:t>
            </a:r>
          </a:p>
          <a:p>
            <a:pPr>
              <a:lnSpc>
                <a:spcPct val="120000"/>
              </a:lnSpc>
            </a:pPr>
            <a:r>
              <a:rPr lang="en-US" altLang="en-US" smtClean="0">
                <a:solidFill>
                  <a:srgbClr val="C00000"/>
                </a:solidFill>
              </a:rPr>
              <a:t>Function read requires a first argument of type </a:t>
            </a:r>
            <a:r>
              <a:rPr lang="en-US" altLang="en-US" smtClean="0">
                <a:solidFill>
                  <a:srgbClr val="0000FF"/>
                </a:solidFill>
              </a:rPr>
              <a:t>char *</a:t>
            </a:r>
            <a:r>
              <a:rPr lang="en-US" altLang="en-US" smtClean="0">
                <a:solidFill>
                  <a:srgbClr val="C00000"/>
                </a:solidFill>
              </a:rPr>
              <a:t>.</a:t>
            </a:r>
          </a:p>
          <a:p>
            <a:pPr>
              <a:lnSpc>
                <a:spcPct val="120000"/>
              </a:lnSpc>
            </a:pPr>
            <a:r>
              <a:rPr lang="en-US" altLang="en-US" b="1" smtClean="0">
                <a:solidFill>
                  <a:srgbClr val="008000"/>
                </a:solidFill>
              </a:rPr>
              <a:t>Since &amp;client is of type ClientData *, &amp;client must be cast to char * using the cast operator </a:t>
            </a:r>
            <a:r>
              <a:rPr lang="en-US" altLang="en-US" b="1" smtClean="0">
                <a:solidFill>
                  <a:srgbClr val="0000FF"/>
                </a:solidFill>
              </a:rPr>
              <a:t>reinterpret_cast</a:t>
            </a:r>
            <a:r>
              <a:rPr lang="en-US" altLang="en-US" b="1" smtClean="0">
                <a:solidFill>
                  <a:srgbClr val="008000"/>
                </a:solidFill>
              </a:rPr>
              <a:t>.</a:t>
            </a:r>
          </a:p>
        </p:txBody>
      </p:sp>
      <p:sp>
        <p:nvSpPr>
          <p:cNvPr id="9830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cpphtp9_14_Files_Page_4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cpphtp9_14_Files_Page_4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pphtp9_14_Files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14.2  Files and Streams (cont.)</a:t>
            </a:r>
            <a:endParaRPr lang="en-US" dirty="0" smtClean="0"/>
          </a:p>
        </p:txBody>
      </p:sp>
      <p:sp>
        <p:nvSpPr>
          <p:cNvPr id="18435" name="Text Placeholder 2"/>
          <p:cNvSpPr>
            <a:spLocks noGrp="1"/>
          </p:cNvSpPr>
          <p:nvPr>
            <p:ph type="body" idx="1"/>
          </p:nvPr>
        </p:nvSpPr>
        <p:spPr>
          <a:xfrm>
            <a:off x="457200" y="1481138"/>
            <a:ext cx="8229600" cy="4525962"/>
          </a:xfrm>
        </p:spPr>
        <p:txBody>
          <a:bodyPr/>
          <a:lstStyle/>
          <a:p>
            <a:r>
              <a:rPr lang="en-US" altLang="en-US" smtClean="0"/>
              <a:t>These templates </a:t>
            </a:r>
            <a:r>
              <a:rPr lang="en-US" altLang="en-US" smtClean="0">
                <a:solidFill>
                  <a:srgbClr val="0000FF"/>
                </a:solidFill>
              </a:rPr>
              <a:t>derive</a:t>
            </a:r>
            <a:r>
              <a:rPr lang="en-US" altLang="en-US" smtClean="0"/>
              <a:t> from </a:t>
            </a:r>
            <a:r>
              <a:rPr lang="en-US" altLang="en-US" smtClean="0">
                <a:solidFill>
                  <a:srgbClr val="C00000"/>
                </a:solidFill>
              </a:rPr>
              <a:t>class templates </a:t>
            </a:r>
            <a:r>
              <a:rPr lang="en-US" altLang="en-US">
                <a:solidFill>
                  <a:srgbClr val="C00000"/>
                </a:solidFill>
              </a:rPr>
              <a:t>basic_</a:t>
            </a:r>
            <a:r>
              <a:rPr lang="en-US" altLang="en-US">
                <a:solidFill>
                  <a:srgbClr val="0000FF"/>
                </a:solidFill>
              </a:rPr>
              <a:t>i</a:t>
            </a:r>
            <a:r>
              <a:rPr lang="en-US" altLang="en-US">
                <a:solidFill>
                  <a:srgbClr val="C00000"/>
                </a:solidFill>
              </a:rPr>
              <a:t>stream</a:t>
            </a:r>
            <a:r>
              <a:rPr lang="en-US" altLang="en-US" smtClean="0"/>
              <a:t>, </a:t>
            </a:r>
            <a:r>
              <a:rPr lang="en-US" altLang="en-US">
                <a:solidFill>
                  <a:srgbClr val="C00000"/>
                </a:solidFill>
              </a:rPr>
              <a:t>basic_</a:t>
            </a:r>
            <a:r>
              <a:rPr lang="en-US" altLang="en-US">
                <a:solidFill>
                  <a:srgbClr val="0000FF"/>
                </a:solidFill>
              </a:rPr>
              <a:t>o</a:t>
            </a:r>
            <a:r>
              <a:rPr lang="en-US" altLang="en-US">
                <a:solidFill>
                  <a:srgbClr val="C00000"/>
                </a:solidFill>
              </a:rPr>
              <a:t>stream</a:t>
            </a:r>
            <a:r>
              <a:rPr lang="en-US" altLang="en-US" smtClean="0"/>
              <a:t> and </a:t>
            </a:r>
            <a:r>
              <a:rPr lang="en-US" altLang="en-US">
                <a:solidFill>
                  <a:srgbClr val="C00000"/>
                </a:solidFill>
              </a:rPr>
              <a:t>basic_</a:t>
            </a:r>
            <a:r>
              <a:rPr lang="en-US" altLang="en-US">
                <a:solidFill>
                  <a:srgbClr val="0000FF"/>
                </a:solidFill>
              </a:rPr>
              <a:t>io</a:t>
            </a:r>
            <a:r>
              <a:rPr lang="en-US" altLang="en-US">
                <a:solidFill>
                  <a:srgbClr val="C00000"/>
                </a:solidFill>
              </a:rPr>
              <a:t>stream</a:t>
            </a:r>
            <a:r>
              <a:rPr lang="en-US" altLang="en-US" smtClean="0"/>
              <a:t>, respectively.</a:t>
            </a:r>
          </a:p>
          <a:p>
            <a:r>
              <a:rPr lang="en-US" altLang="en-US" smtClean="0"/>
              <a:t>Thus, all member functions, operators and manipulators that belong to these templates (which we described in Chapter 13) also can be applied to file streams.</a:t>
            </a:r>
          </a:p>
          <a:p>
            <a:r>
              <a:rPr lang="en-US" altLang="en-US" smtClean="0">
                <a:solidFill>
                  <a:srgbClr val="008000"/>
                </a:solidFill>
              </a:rPr>
              <a:t>Figure 14.2 summarizes the inheritance relationships of the I/O classes that we’ve discussed to this point.</a:t>
            </a:r>
          </a:p>
        </p:txBody>
      </p:sp>
      <p:sp>
        <p:nvSpPr>
          <p:cNvPr id="2560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14.9  </a:t>
            </a:r>
            <a:r>
              <a:rPr lang="en-US" smtClean="0">
                <a:solidFill>
                  <a:srgbClr val="0000FF"/>
                </a:solidFill>
              </a:rPr>
              <a:t>Reading from a Random Access File </a:t>
            </a:r>
            <a:br>
              <a:rPr lang="en-US" smtClean="0">
                <a:solidFill>
                  <a:srgbClr val="0000FF"/>
                </a:solidFill>
              </a:rPr>
            </a:br>
            <a:r>
              <a:rPr lang="en-US">
                <a:solidFill>
                  <a:srgbClr val="0000FF"/>
                </a:solidFill>
              </a:rPr>
              <a:t>	</a:t>
            </a:r>
            <a:r>
              <a:rPr lang="en-US" smtClean="0">
                <a:solidFill>
                  <a:srgbClr val="0000FF"/>
                </a:solidFill>
              </a:rPr>
              <a:t> Sequentially</a:t>
            </a:r>
            <a:endParaRPr lang="en-US" dirty="0" smtClean="0">
              <a:solidFill>
                <a:srgbClr val="0000FF"/>
              </a:solidFill>
            </a:endParaRPr>
          </a:p>
        </p:txBody>
      </p:sp>
      <p:sp>
        <p:nvSpPr>
          <p:cNvPr id="101379" name="Text Placeholder 2"/>
          <p:cNvSpPr>
            <a:spLocks noGrp="1"/>
          </p:cNvSpPr>
          <p:nvPr>
            <p:ph type="body" idx="1"/>
          </p:nvPr>
        </p:nvSpPr>
        <p:spPr>
          <a:xfrm>
            <a:off x="457200" y="1481138"/>
            <a:ext cx="8229600" cy="4767262"/>
          </a:xfrm>
        </p:spPr>
        <p:txBody>
          <a:bodyPr>
            <a:normAutofit fontScale="70000" lnSpcReduction="20000"/>
          </a:bodyPr>
          <a:lstStyle/>
          <a:p>
            <a:pPr>
              <a:lnSpc>
                <a:spcPct val="120000"/>
              </a:lnSpc>
            </a:pPr>
            <a:r>
              <a:rPr lang="en-US" altLang="en-US" smtClean="0"/>
              <a:t>Figure 14.13 reads every record in the credit.dat file sequentially, checks each record to determine whether it contains data, and displays formatted outputs for records containing data.</a:t>
            </a:r>
          </a:p>
          <a:p>
            <a:pPr>
              <a:lnSpc>
                <a:spcPct val="120000"/>
              </a:lnSpc>
            </a:pPr>
            <a:r>
              <a:rPr lang="en-US" altLang="en-US" smtClean="0"/>
              <a:t>The condition in line 35 uses the ios member function eof to determine when the end of file is reached and causes execution of the while statement to terminate.</a:t>
            </a:r>
          </a:p>
          <a:p>
            <a:pPr>
              <a:lnSpc>
                <a:spcPct val="120000"/>
              </a:lnSpc>
            </a:pPr>
            <a:r>
              <a:rPr lang="en-US" altLang="en-US" smtClean="0"/>
              <a:t>Also, if an error occurs when reading from the file, the loop terminates, because inCredit evaluates to false.</a:t>
            </a:r>
          </a:p>
          <a:p>
            <a:pPr>
              <a:lnSpc>
                <a:spcPct val="120000"/>
              </a:lnSpc>
            </a:pPr>
            <a:r>
              <a:rPr lang="en-US" altLang="en-US" smtClean="0"/>
              <a:t>The data input from the file is output by function outputLine (lines 48–55), which takes two arguments - an ostream object and a clientData structure to be output.</a:t>
            </a:r>
          </a:p>
          <a:p>
            <a:pPr>
              <a:lnSpc>
                <a:spcPct val="120000"/>
              </a:lnSpc>
            </a:pPr>
            <a:r>
              <a:rPr lang="en-US" altLang="en-US" smtClean="0"/>
              <a:t>The ostream parameter type is interesting, because any ostream object (such as cout) or any object of a derived class of ostream (such as an object of type ofstream) can be supplied as the argument.</a:t>
            </a:r>
          </a:p>
        </p:txBody>
      </p:sp>
      <p:sp>
        <p:nvSpPr>
          <p:cNvPr id="102404"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14.9  Reading from a Random Access File </a:t>
            </a:r>
            <a:br>
              <a:rPr lang="en-US" smtClean="0"/>
            </a:br>
            <a:r>
              <a:rPr lang="en-US"/>
              <a:t>	</a:t>
            </a:r>
            <a:r>
              <a:rPr lang="en-US" smtClean="0"/>
              <a:t> Sequentially</a:t>
            </a:r>
            <a:endParaRPr lang="en-US" dirty="0" smtClean="0"/>
          </a:p>
        </p:txBody>
      </p:sp>
      <p:sp>
        <p:nvSpPr>
          <p:cNvPr id="102403" name="Text Placeholder 2"/>
          <p:cNvSpPr>
            <a:spLocks noGrp="1"/>
          </p:cNvSpPr>
          <p:nvPr>
            <p:ph type="body" idx="1"/>
          </p:nvPr>
        </p:nvSpPr>
        <p:spPr/>
        <p:txBody>
          <a:bodyPr>
            <a:normAutofit fontScale="70000" lnSpcReduction="20000"/>
          </a:bodyPr>
          <a:lstStyle/>
          <a:p>
            <a:pPr>
              <a:lnSpc>
                <a:spcPct val="120000"/>
              </a:lnSpc>
            </a:pPr>
            <a:r>
              <a:rPr lang="en-US" altLang="en-US" smtClean="0">
                <a:solidFill>
                  <a:srgbClr val="C00000"/>
                </a:solidFill>
              </a:rPr>
              <a:t>If you examine the output window, you’ll notice that the records are listed in sorted order (by account number).</a:t>
            </a:r>
          </a:p>
          <a:p>
            <a:pPr>
              <a:lnSpc>
                <a:spcPct val="120000"/>
              </a:lnSpc>
            </a:pPr>
            <a:r>
              <a:rPr lang="en-US" altLang="en-US" smtClean="0">
                <a:solidFill>
                  <a:srgbClr val="C00000"/>
                </a:solidFill>
              </a:rPr>
              <a:t>This is a consequence of how we stored these records in the file, using </a:t>
            </a:r>
            <a:r>
              <a:rPr lang="en-US" altLang="en-US" smtClean="0">
                <a:solidFill>
                  <a:srgbClr val="0000FF"/>
                </a:solidFill>
              </a:rPr>
              <a:t>direct-access techniques</a:t>
            </a:r>
            <a:r>
              <a:rPr lang="en-US" altLang="en-US" smtClean="0">
                <a:solidFill>
                  <a:srgbClr val="C00000"/>
                </a:solidFill>
              </a:rPr>
              <a:t>.</a:t>
            </a:r>
          </a:p>
          <a:p>
            <a:pPr>
              <a:lnSpc>
                <a:spcPct val="120000"/>
              </a:lnSpc>
            </a:pPr>
            <a:r>
              <a:rPr lang="en-US" altLang="en-US" smtClean="0"/>
              <a:t>Sorting using direct-access techniques is relatively fast.</a:t>
            </a:r>
          </a:p>
          <a:p>
            <a:pPr>
              <a:lnSpc>
                <a:spcPct val="120000"/>
              </a:lnSpc>
            </a:pPr>
            <a:r>
              <a:rPr lang="en-US" altLang="en-US" b="1" smtClean="0">
                <a:solidFill>
                  <a:srgbClr val="0000FF"/>
                </a:solidFill>
              </a:rPr>
              <a:t>The speed is achieved by making the file large enough to hold every possible record that might be created.</a:t>
            </a:r>
          </a:p>
          <a:p>
            <a:pPr>
              <a:lnSpc>
                <a:spcPct val="120000"/>
              </a:lnSpc>
            </a:pPr>
            <a:r>
              <a:rPr lang="en-US" altLang="en-US" smtClean="0">
                <a:solidFill>
                  <a:srgbClr val="C00000"/>
                </a:solidFill>
              </a:rPr>
              <a:t>This, of course, means that the file could be occupied sparsely most of the time, resulting in a waste of storage.</a:t>
            </a:r>
          </a:p>
          <a:p>
            <a:pPr>
              <a:lnSpc>
                <a:spcPct val="120000"/>
              </a:lnSpc>
            </a:pPr>
            <a:r>
              <a:rPr lang="en-US" altLang="en-US" smtClean="0"/>
              <a:t>This is another example of the </a:t>
            </a:r>
            <a:r>
              <a:rPr lang="en-US" altLang="en-US" b="1" smtClean="0">
                <a:solidFill>
                  <a:srgbClr val="008000"/>
                </a:solidFill>
              </a:rPr>
              <a:t>space-time trade-off</a:t>
            </a:r>
            <a:r>
              <a:rPr lang="en-US" altLang="en-US" smtClean="0"/>
              <a:t>: By using large amounts of space, we can develop a much faster sorting algorithm.</a:t>
            </a:r>
          </a:p>
          <a:p>
            <a:pPr>
              <a:lnSpc>
                <a:spcPct val="120000"/>
              </a:lnSpc>
            </a:pPr>
            <a:r>
              <a:rPr lang="en-US" altLang="en-US" smtClean="0"/>
              <a:t>Fortunately, declining storage prices has made this less of an issue.</a:t>
            </a:r>
          </a:p>
        </p:txBody>
      </p:sp>
      <p:sp>
        <p:nvSpPr>
          <p:cNvPr id="103428"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14.10  Case Study: </a:t>
            </a:r>
            <a:br>
              <a:rPr lang="en-US" smtClean="0"/>
            </a:br>
            <a:r>
              <a:rPr lang="en-US"/>
              <a:t>	 </a:t>
            </a:r>
            <a:r>
              <a:rPr lang="en-US" smtClean="0"/>
              <a:t>  A Transaction-Processing Program</a:t>
            </a:r>
            <a:endParaRPr lang="en-US" dirty="0" smtClean="0"/>
          </a:p>
        </p:txBody>
      </p:sp>
      <p:sp>
        <p:nvSpPr>
          <p:cNvPr id="103427" name="Text Placeholder 2"/>
          <p:cNvSpPr>
            <a:spLocks noGrp="1"/>
          </p:cNvSpPr>
          <p:nvPr>
            <p:ph type="body" idx="1"/>
          </p:nvPr>
        </p:nvSpPr>
        <p:spPr/>
        <p:txBody>
          <a:bodyPr/>
          <a:lstStyle/>
          <a:p>
            <a:r>
              <a:rPr lang="en-US" altLang="en-US" smtClean="0"/>
              <a:t>We now present a substantial transaction-processing program (Fig. 14.14) using a random-access file to achieve “instant-access” processing.</a:t>
            </a:r>
          </a:p>
          <a:p>
            <a:r>
              <a:rPr lang="en-US" altLang="en-US" smtClean="0"/>
              <a:t>The program updates existing bank accounts, adds new accounts, deletes accounts and stores a formatted listing of all current accounts in a text file.</a:t>
            </a:r>
          </a:p>
          <a:p>
            <a:r>
              <a:rPr lang="en-US" altLang="en-US" smtClean="0"/>
              <a:t>We assume that the program of Fig. 14.11 has been executed to create the file credit.dat and that the program of Fig. 14.12 has been executed to insert the initial data. </a:t>
            </a:r>
          </a:p>
        </p:txBody>
      </p:sp>
      <p:sp>
        <p:nvSpPr>
          <p:cNvPr id="104452" name="Footer Placeholder 3"/>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pphtp9_14_Files_Page_4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cxnSp>
        <p:nvCxnSpPr>
          <p:cNvPr id="4" name="Straight Arrow Connector 3"/>
          <p:cNvCxnSpPr/>
          <p:nvPr/>
        </p:nvCxnSpPr>
        <p:spPr>
          <a:xfrm flipH="1">
            <a:off x="6324600" y="4572000"/>
            <a:ext cx="14478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pphtp9_14_Files_Page_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cpphtp9_14_Files_Page_4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cpphtp9_14_Files_Page_4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pphtp9_14_Files_Page_4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pphtp9_14_Files_Page_4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cpphtp9_14_Files_Page_5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Wiki Page" ma:contentTypeID="0x01010800C661CDCFE8494F4E9AB730BE44130AE2" ma:contentTypeVersion="1" ma:contentTypeDescription="Create a new wiki page." ma:contentTypeScope="" ma:versionID="ac3f0c655fe2ae58085a4548e8dc0796">
  <xsd:schema xmlns:xsd="http://www.w3.org/2001/XMLSchema" xmlns:xs="http://www.w3.org/2001/XMLSchema" xmlns:p="http://schemas.microsoft.com/office/2006/metadata/properties" xmlns:ns1="http://schemas.microsoft.com/sharepoint/v3" xmlns:ns2="e5222bea-0a0f-4f8c-b9f7-21e1ae72cb64" targetNamespace="http://schemas.microsoft.com/office/2006/metadata/properties" ma:root="true" ma:fieldsID="35dc98d1b06bd8f9f810fb7c0d70b157" ns1:_="" ns2:_="">
    <xsd:import namespace="http://schemas.microsoft.com/sharepoint/v3"/>
    <xsd:import namespace="e5222bea-0a0f-4f8c-b9f7-21e1ae72cb64"/>
    <xsd:element name="properties">
      <xsd:complexType>
        <xsd:sequence>
          <xsd:element name="documentManagement">
            <xsd:complexType>
              <xsd:all>
                <xsd:element ref="ns1:WikiField"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WikiField" ma:index="7" nillable="true" ma:displayName="Wiki Content" ma:internalName="WikiField">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22bea-0a0f-4f8c-b9f7-21e1ae72cb6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WikiField xmlns="http://schemas.microsoft.com/sharepoint/v3" xsi:nil="true"/>
  </documentManagement>
</p:properties>
</file>

<file path=customXml/item3.xml><?xml version="1.0" encoding="utf-8"?>
<?mso-contentType ?>
<FormTemplates xmlns="http://schemas.microsoft.com/sharepoint/v3/contenttype/forms">
  <Display>WikiEditForm</Display>
  <Edit>WikiEditForm</Edit>
  <New>WikiEditForm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75B1CF9-E80A-467D-8B9F-9D7ABB73E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222bea-0a0f-4f8c-b9f7-21e1ae72cb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DE2D54-E924-4358-821B-91604ACCF144}">
  <ds:schemaRefs>
    <ds:schemaRef ds:uri="http://purl.org/dc/elements/1.1/"/>
    <ds:schemaRef ds:uri="http://schemas.microsoft.com/office/2006/metadata/properties"/>
    <ds:schemaRef ds:uri="e5222bea-0a0f-4f8c-b9f7-21e1ae72cb64"/>
    <ds:schemaRef ds:uri="http://schemas.microsoft.com/sharepoint/v3"/>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7DB67AE2-8AC8-4F9C-98B1-63B4FF5ECCDC}">
  <ds:schemaRefs>
    <ds:schemaRef ds:uri="http://schemas.microsoft.com/sharepoint/v3/contenttype/forms"/>
  </ds:schemaRefs>
</ds:datastoreItem>
</file>

<file path=customXml/itemProps4.xml><?xml version="1.0" encoding="utf-8"?>
<ds:datastoreItem xmlns:ds="http://schemas.openxmlformats.org/officeDocument/2006/customXml" ds:itemID="{2E7A5E70-A16A-4D4D-9D7F-53DFBC3B1CE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DeitelPowerPointTemplate</Template>
  <TotalTime>3954</TotalTime>
  <Words>4635</Words>
  <Application>Microsoft Office PowerPoint</Application>
  <PresentationFormat>On-screen Show (4:3)</PresentationFormat>
  <Paragraphs>441</Paragraphs>
  <Slides>110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Arial</vt:lpstr>
      <vt:lpstr>Calibri</vt:lpstr>
      <vt:lpstr>Consolas</vt:lpstr>
      <vt:lpstr>Goudy Sans Medium</vt:lpstr>
      <vt:lpstr>Lucida Sans Unicode</vt:lpstr>
      <vt:lpstr>Verdana</vt:lpstr>
      <vt:lpstr>Wingdings</vt:lpstr>
      <vt:lpstr>Wingdings 2</vt:lpstr>
      <vt:lpstr>Wingdings 3</vt:lpstr>
      <vt:lpstr>Concourse</vt:lpstr>
      <vt:lpstr>Chapter 14 File Processing</vt:lpstr>
      <vt:lpstr>PowerPoint Presentation</vt:lpstr>
      <vt:lpstr>PowerPoint Presentation</vt:lpstr>
      <vt:lpstr>14.1  Introduction</vt:lpstr>
      <vt:lpstr>14.2  Files and Streams</vt:lpstr>
      <vt:lpstr>PowerPoint Presentation</vt:lpstr>
      <vt:lpstr>14.2  Files and Streams (cont.)</vt:lpstr>
      <vt:lpstr>14.2  Files and Streams (cont.)</vt:lpstr>
      <vt:lpstr>14.2  Files and Streams (cont.)</vt:lpstr>
      <vt:lpstr>PowerPoint Presentation</vt:lpstr>
      <vt:lpstr>14.3  Creating a Sequential File</vt:lpstr>
      <vt:lpstr>PowerPoint Presentation</vt:lpstr>
      <vt:lpstr>PowerPoint Presentation</vt:lpstr>
      <vt:lpstr>14.3  Creating a Sequential File (cont.)</vt:lpstr>
      <vt:lpstr>14.3  Creating a Sequential File (cont.)</vt:lpstr>
      <vt:lpstr>PowerPoint Presentation</vt:lpstr>
      <vt:lpstr>PowerPoint Presentation</vt:lpstr>
      <vt:lpstr>14.3  Creating a Sequential File (cont.)</vt:lpstr>
      <vt:lpstr>PowerPoint Presentation</vt:lpstr>
      <vt:lpstr>14.3  Creating a Sequential File (cont.)</vt:lpstr>
      <vt:lpstr>14.3  Creating a Sequential File (cont.)</vt:lpstr>
      <vt:lpstr>14.3  Creating a Sequential File (cont.)</vt:lpstr>
      <vt:lpstr>14.3  Creating a Sequential File (cont.)</vt:lpstr>
      <vt:lpstr>PowerPoint Presentation</vt:lpstr>
      <vt:lpstr>14.3  Creating a Sequential File (cont.)</vt:lpstr>
      <vt:lpstr>14.3  Creating a Sequential File (cont.)</vt:lpstr>
      <vt:lpstr>PowerPoint Presentation</vt:lpstr>
      <vt:lpstr>14.4  Reading Data from a Sequential File</vt:lpstr>
      <vt:lpstr>14.4  Reading Data from a Sequential File</vt:lpstr>
      <vt:lpstr>PowerPoint Presentation</vt:lpstr>
      <vt:lpstr>PowerPoint Presentation</vt:lpstr>
      <vt:lpstr>PowerPoint Presentation</vt:lpstr>
      <vt:lpstr>PowerPoint Presentation</vt:lpstr>
      <vt:lpstr>14.4  Reading Data from a Sequential File</vt:lpstr>
      <vt:lpstr>14.4  Reading Data from a Sequential File</vt:lpstr>
      <vt:lpstr>14.4  Reading Data from a Sequential File (cont.)</vt:lpstr>
      <vt:lpstr>14.4  Reading Data from a Sequential File</vt:lpstr>
      <vt:lpstr>14.4  Reading Data from a Sequential File</vt:lpstr>
      <vt:lpstr>14.4  Reading Data from a Sequential File</vt:lpstr>
      <vt:lpstr>14.4  Reading Data from a Sequential File</vt:lpstr>
      <vt:lpstr>14.4  Reading Data from a Sequential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14.5  Updating Sequential Files</vt:lpstr>
      <vt:lpstr>14.5  Updating Sequential Files (cont.)</vt:lpstr>
      <vt:lpstr>14.5  Updating Sequential Files (cont.)</vt:lpstr>
      <vt:lpstr>14.6  Random-Access Files</vt:lpstr>
      <vt:lpstr>14.6  Random-Access Files</vt:lpstr>
      <vt:lpstr>PowerPoint Presentation</vt:lpstr>
      <vt:lpstr>14.6  Random-Access Files</vt:lpstr>
      <vt:lpstr>14.7  Creating a Random-Access File</vt:lpstr>
      <vt:lpstr>14.7  Creating a Random-Access File</vt:lpstr>
      <vt:lpstr>14.7  Creating a Random-Access File</vt:lpstr>
      <vt:lpstr>14.7  Creating a Random-Access File</vt:lpstr>
      <vt:lpstr>PowerPoint Presentation</vt:lpstr>
      <vt:lpstr>PowerPoint Presentation</vt:lpstr>
      <vt:lpstr>PowerPoint Presentation</vt:lpstr>
      <vt:lpstr>14.7  Creating a Random-Access File</vt:lpstr>
      <vt:lpstr>14.7  Creating a Random-Access File</vt:lpstr>
      <vt:lpstr>14.7  Creating a Random-Access File</vt:lpstr>
      <vt:lpstr>14.7  Creating a Random-Access File</vt:lpstr>
      <vt:lpstr>PowerPoint Presentation</vt:lpstr>
      <vt:lpstr>PowerPoint Presentation</vt:lpstr>
      <vt:lpstr>PowerPoint Presentation</vt:lpstr>
      <vt:lpstr>PowerPoint Presentation</vt:lpstr>
      <vt:lpstr>PowerPoint Presentation</vt:lpstr>
      <vt:lpstr>PowerPoint Presentation</vt:lpstr>
      <vt:lpstr>14.7  Creating a Random-Access File</vt:lpstr>
      <vt:lpstr>14.7  Creating a Random-Access File</vt:lpstr>
      <vt:lpstr>14.7  Creating a Random-Access File (cont.)</vt:lpstr>
      <vt:lpstr>PowerPoint Presentation</vt:lpstr>
      <vt:lpstr>PowerPoint Presentation</vt:lpstr>
      <vt:lpstr>14.8   Writing Data Randomly to a   Random Access File</vt:lpstr>
      <vt:lpstr>PowerPoint Presentation</vt:lpstr>
      <vt:lpstr>PowerPoint Presentation</vt:lpstr>
      <vt:lpstr>PowerPoint Presentation</vt:lpstr>
      <vt:lpstr>PowerPoint Presentation</vt:lpstr>
      <vt:lpstr>14.8   Writing Data Randomly to a     Random-Access File</vt:lpstr>
      <vt:lpstr>14.8   Writing Data Randomly to a     Random-Access File</vt:lpstr>
      <vt:lpstr>14.9  Reading from a Random Access File    Sequentially</vt:lpstr>
      <vt:lpstr>PowerPoint Presentation</vt:lpstr>
      <vt:lpstr>PowerPoint Presentation</vt:lpstr>
      <vt:lpstr>PowerPoint Presentation</vt:lpstr>
      <vt:lpstr>14.9  Reading from a Random Access File    Sequentially</vt:lpstr>
      <vt:lpstr>14.9  Reading from a Random Access File    Sequentially</vt:lpstr>
      <vt:lpstr>14.10  Case Study:      A Transaction-Processing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14.10  Case Study:      A Transaction-Processing Program</vt:lpstr>
      <vt:lpstr>14.10  Case Study:      A Transaction Processing Program</vt:lpstr>
      <vt:lpstr>14.10  Case Study:      A Transaction-Processing Program</vt:lpstr>
      <vt:lpstr>14.11  Object Serialization</vt:lpstr>
      <vt:lpstr>14.11  Object Serialization (cont.)</vt:lpstr>
      <vt:lpstr>14.11  Object Serialization (cont.)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Processing</dc:title>
  <dc:creator>Windows User</dc:creator>
  <cp:lastModifiedBy>jack wilson</cp:lastModifiedBy>
  <cp:revision>46</cp:revision>
  <dcterms:created xsi:type="dcterms:W3CDTF">2009-10-10T13:00:35Z</dcterms:created>
  <dcterms:modified xsi:type="dcterms:W3CDTF">2016-04-13T23:49:45Z</dcterms:modified>
</cp:coreProperties>
</file>